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56" d="100"/>
          <a:sy n="56" d="100"/>
        </p:scale>
        <p:origin x="620" y="2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047409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19.png"/><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hyperlink" Target="https://gamma.app" TargetMode="Externa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75000"/>
            </a:srgbClr>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758309" y="1472089"/>
            <a:ext cx="7627382" cy="2950726"/>
          </a:xfrm>
          <a:prstGeom prst="rect">
            <a:avLst/>
          </a:prstGeom>
          <a:noFill/>
          <a:ln/>
        </p:spPr>
        <p:txBody>
          <a:bodyPr wrap="square" rtlCol="0" anchor="t"/>
          <a:lstStyle/>
          <a:p>
            <a:pPr marL="0" indent="0">
              <a:lnSpc>
                <a:spcPts val="7744"/>
              </a:lnSpc>
              <a:buNone/>
            </a:pPr>
            <a:r>
              <a:rPr lang="en-US" sz="6195" dirty="0">
                <a:solidFill>
                  <a:srgbClr val="FAEBEB"/>
                </a:solidFill>
                <a:latin typeface="Dela Gothic One" pitchFamily="34" charset="0"/>
                <a:ea typeface="Dela Gothic One" pitchFamily="34" charset="-122"/>
                <a:cs typeface="Dela Gothic One" pitchFamily="34" charset="-120"/>
              </a:rPr>
              <a:t>Clean Water Access in Rural Areas of Kilifi County</a:t>
            </a:r>
            <a:endParaRPr lang="en-US" sz="6195" dirty="0"/>
          </a:p>
        </p:txBody>
      </p:sp>
      <p:sp>
        <p:nvSpPr>
          <p:cNvPr id="6" name="Text 2"/>
          <p:cNvSpPr/>
          <p:nvPr/>
        </p:nvSpPr>
        <p:spPr>
          <a:xfrm>
            <a:off x="758309" y="4747736"/>
            <a:ext cx="7627382" cy="1386840"/>
          </a:xfrm>
          <a:prstGeom prst="rect">
            <a:avLst/>
          </a:prstGeom>
          <a:noFill/>
          <a:ln/>
        </p:spPr>
        <p:txBody>
          <a:bodyPr wrap="square" rtlCol="0" anchor="t"/>
          <a:lstStyle/>
          <a:p>
            <a:pPr marL="0" indent="0">
              <a:lnSpc>
                <a:spcPts val="2730"/>
              </a:lnSpc>
              <a:buNone/>
            </a:pPr>
            <a:r>
              <a:rPr lang="en-US" sz="1706" dirty="0">
                <a:solidFill>
                  <a:srgbClr val="FFE5E5"/>
                </a:solidFill>
                <a:latin typeface="DM Sans" pitchFamily="34" charset="0"/>
                <a:ea typeface="DM Sans" pitchFamily="34" charset="-122"/>
                <a:cs typeface="DM Sans" pitchFamily="34" charset="-120"/>
              </a:rPr>
              <a:t>The lack of access to safe and clean drinking water in rural areas is a global crisis that demands immediate attention. This project aims to address this issue by implementing innovative solutions that will provide sustainable access to clean water for all.</a:t>
            </a:r>
            <a:endParaRPr lang="en-US" sz="1706" dirty="0"/>
          </a:p>
        </p:txBody>
      </p:sp>
      <p:sp>
        <p:nvSpPr>
          <p:cNvPr id="9" name="Text 5"/>
          <p:cNvSpPr/>
          <p:nvPr/>
        </p:nvSpPr>
        <p:spPr>
          <a:xfrm>
            <a:off x="1213128" y="6378297"/>
            <a:ext cx="2015490" cy="379214"/>
          </a:xfrm>
          <a:prstGeom prst="rect">
            <a:avLst/>
          </a:prstGeom>
          <a:noFill/>
          <a:ln/>
        </p:spPr>
        <p:txBody>
          <a:bodyPr wrap="none" rtlCol="0" anchor="t"/>
          <a:lstStyle/>
          <a:p>
            <a:pPr marL="0" indent="0" algn="l">
              <a:lnSpc>
                <a:spcPts val="2986"/>
              </a:lnSpc>
              <a:buNone/>
            </a:pPr>
            <a:r>
              <a:rPr lang="en-US" sz="2133" b="1" dirty="0">
                <a:solidFill>
                  <a:srgbClr val="FFE5E5"/>
                </a:solidFill>
                <a:latin typeface="DM Sans" pitchFamily="34" charset="0"/>
                <a:ea typeface="DM Sans" pitchFamily="34" charset="-122"/>
                <a:cs typeface="DM Sans" pitchFamily="34" charset="-120"/>
              </a:rPr>
              <a:t>Harrison Okoth</a:t>
            </a:r>
            <a:endParaRPr lang="en-US" sz="2133"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627983"/>
          </a:xfrm>
          <a:prstGeom prst="rect">
            <a:avLst/>
          </a:prstGeom>
          <a:solidFill>
            <a:srgbClr val="0A0A0A">
              <a:alpha val="75000"/>
            </a:srgbClr>
          </a:solidFill>
          <a:ln/>
        </p:spPr>
      </p:sp>
      <p:sp>
        <p:nvSpPr>
          <p:cNvPr id="4" name="Text 1"/>
          <p:cNvSpPr/>
          <p:nvPr/>
        </p:nvSpPr>
        <p:spPr>
          <a:xfrm>
            <a:off x="691634" y="543401"/>
            <a:ext cx="7300198" cy="650081"/>
          </a:xfrm>
          <a:prstGeom prst="rect">
            <a:avLst/>
          </a:prstGeom>
          <a:noFill/>
          <a:ln/>
        </p:spPr>
        <p:txBody>
          <a:bodyPr wrap="none" rtlCol="0" anchor="t"/>
          <a:lstStyle/>
          <a:p>
            <a:pPr marL="0" indent="0">
              <a:lnSpc>
                <a:spcPts val="5119"/>
              </a:lnSpc>
              <a:buNone/>
            </a:pPr>
            <a:r>
              <a:rPr lang="en-US" sz="4095" dirty="0">
                <a:solidFill>
                  <a:srgbClr val="FAEBEB"/>
                </a:solidFill>
                <a:latin typeface="Dela Gothic One" pitchFamily="34" charset="0"/>
                <a:ea typeface="Dela Gothic One" pitchFamily="34" charset="-122"/>
                <a:cs typeface="Dela Gothic One" pitchFamily="34" charset="-120"/>
              </a:rPr>
              <a:t>Environmental Impacts</a:t>
            </a:r>
            <a:endParaRPr lang="en-US" sz="4095" dirty="0"/>
          </a:p>
        </p:txBody>
      </p:sp>
      <p:sp>
        <p:nvSpPr>
          <p:cNvPr id="5" name="Text 2"/>
          <p:cNvSpPr/>
          <p:nvPr/>
        </p:nvSpPr>
        <p:spPr>
          <a:xfrm>
            <a:off x="691634" y="1588651"/>
            <a:ext cx="13247132" cy="632460"/>
          </a:xfrm>
          <a:prstGeom prst="rect">
            <a:avLst/>
          </a:prstGeom>
          <a:noFill/>
          <a:ln/>
        </p:spPr>
        <p:txBody>
          <a:bodyPr wrap="square" rtlCol="0" anchor="t"/>
          <a:lstStyle/>
          <a:p>
            <a:pPr marL="0" indent="0">
              <a:lnSpc>
                <a:spcPts val="2490"/>
              </a:lnSpc>
              <a:buNone/>
            </a:pPr>
            <a:r>
              <a:rPr lang="en-US" sz="1556" dirty="0">
                <a:solidFill>
                  <a:srgbClr val="FFE5E5"/>
                </a:solidFill>
                <a:latin typeface="DM Sans" pitchFamily="34" charset="0"/>
                <a:ea typeface="DM Sans" pitchFamily="34" charset="-122"/>
                <a:cs typeface="DM Sans" pitchFamily="34" charset="-120"/>
              </a:rPr>
              <a:t>Contamination of water sources poses a significant threat to the environment. Untreated wastewater and industrial pollutants can pollute rivers, lakes, and groundwater, harming aquatic ecosystems and biodiversity.</a:t>
            </a:r>
            <a:endParaRPr lang="en-US" sz="1556" dirty="0"/>
          </a:p>
        </p:txBody>
      </p:sp>
      <p:pic>
        <p:nvPicPr>
          <p:cNvPr id="6" name="Image 1" descr="preencoded.png"/>
          <p:cNvPicPr>
            <a:picLocks noChangeAspect="1"/>
          </p:cNvPicPr>
          <p:nvPr/>
        </p:nvPicPr>
        <p:blipFill>
          <a:blip r:embed="rId4"/>
          <a:stretch>
            <a:fillRect/>
          </a:stretch>
        </p:blipFill>
        <p:spPr>
          <a:xfrm>
            <a:off x="691634" y="2443401"/>
            <a:ext cx="6475333" cy="4002048"/>
          </a:xfrm>
          <a:prstGeom prst="rect">
            <a:avLst/>
          </a:prstGeom>
        </p:spPr>
      </p:pic>
      <p:sp>
        <p:nvSpPr>
          <p:cNvPr id="7" name="Text 3"/>
          <p:cNvSpPr/>
          <p:nvPr/>
        </p:nvSpPr>
        <p:spPr>
          <a:xfrm>
            <a:off x="691634" y="6692384"/>
            <a:ext cx="3724394" cy="325041"/>
          </a:xfrm>
          <a:prstGeom prst="rect">
            <a:avLst/>
          </a:prstGeom>
          <a:noFill/>
          <a:ln/>
        </p:spPr>
        <p:txBody>
          <a:bodyPr wrap="none" rtlCol="0" anchor="t"/>
          <a:lstStyle/>
          <a:p>
            <a:pPr marL="0" indent="0" algn="l">
              <a:lnSpc>
                <a:spcPts val="2559"/>
              </a:lnSpc>
              <a:buNone/>
            </a:pPr>
            <a:r>
              <a:rPr lang="en-US" sz="2048" dirty="0">
                <a:solidFill>
                  <a:srgbClr val="FFE5E5"/>
                </a:solidFill>
                <a:latin typeface="Dela Gothic One" pitchFamily="34" charset="0"/>
                <a:ea typeface="Dela Gothic One" pitchFamily="34" charset="-122"/>
                <a:cs typeface="Dela Gothic One" pitchFamily="34" charset="-120"/>
              </a:rPr>
              <a:t>Ecosystem Degradation</a:t>
            </a:r>
            <a:endParaRPr lang="en-US" sz="2048" dirty="0"/>
          </a:p>
        </p:txBody>
      </p:sp>
      <p:sp>
        <p:nvSpPr>
          <p:cNvPr id="8" name="Text 4"/>
          <p:cNvSpPr/>
          <p:nvPr/>
        </p:nvSpPr>
        <p:spPr>
          <a:xfrm>
            <a:off x="691634" y="7135892"/>
            <a:ext cx="6475333" cy="632460"/>
          </a:xfrm>
          <a:prstGeom prst="rect">
            <a:avLst/>
          </a:prstGeom>
          <a:noFill/>
          <a:ln/>
        </p:spPr>
        <p:txBody>
          <a:bodyPr wrap="square" rtlCol="0" anchor="t"/>
          <a:lstStyle/>
          <a:p>
            <a:pPr marL="0" indent="0" algn="l">
              <a:lnSpc>
                <a:spcPts val="2490"/>
              </a:lnSpc>
              <a:buNone/>
            </a:pPr>
            <a:r>
              <a:rPr lang="en-US" sz="1556" dirty="0">
                <a:solidFill>
                  <a:srgbClr val="FFE5E5"/>
                </a:solidFill>
                <a:latin typeface="DM Sans" pitchFamily="34" charset="0"/>
                <a:ea typeface="DM Sans" pitchFamily="34" charset="-122"/>
                <a:cs typeface="DM Sans" pitchFamily="34" charset="-120"/>
              </a:rPr>
              <a:t>Polluted water sources can lead to the loss of biodiversity and damage to aquatic ecosystems.</a:t>
            </a:r>
            <a:endParaRPr lang="en-US" sz="1556" dirty="0"/>
          </a:p>
        </p:txBody>
      </p:sp>
      <p:pic>
        <p:nvPicPr>
          <p:cNvPr id="9" name="Image 2" descr="preencoded.png"/>
          <p:cNvPicPr>
            <a:picLocks noChangeAspect="1"/>
          </p:cNvPicPr>
          <p:nvPr/>
        </p:nvPicPr>
        <p:blipFill>
          <a:blip r:embed="rId5"/>
          <a:stretch>
            <a:fillRect/>
          </a:stretch>
        </p:blipFill>
        <p:spPr>
          <a:xfrm>
            <a:off x="7463314" y="2443401"/>
            <a:ext cx="6475452" cy="4002048"/>
          </a:xfrm>
          <a:prstGeom prst="rect">
            <a:avLst/>
          </a:prstGeom>
        </p:spPr>
      </p:pic>
      <p:sp>
        <p:nvSpPr>
          <p:cNvPr id="10" name="Text 5"/>
          <p:cNvSpPr/>
          <p:nvPr/>
        </p:nvSpPr>
        <p:spPr>
          <a:xfrm>
            <a:off x="7463314" y="6692384"/>
            <a:ext cx="2600325" cy="325041"/>
          </a:xfrm>
          <a:prstGeom prst="rect">
            <a:avLst/>
          </a:prstGeom>
          <a:noFill/>
          <a:ln/>
        </p:spPr>
        <p:txBody>
          <a:bodyPr wrap="none" rtlCol="0" anchor="t"/>
          <a:lstStyle/>
          <a:p>
            <a:pPr marL="0" indent="0" algn="l">
              <a:lnSpc>
                <a:spcPts val="2559"/>
              </a:lnSpc>
              <a:buNone/>
            </a:pPr>
            <a:r>
              <a:rPr lang="en-US" sz="2048" dirty="0">
                <a:solidFill>
                  <a:srgbClr val="FFE5E5"/>
                </a:solidFill>
                <a:latin typeface="Dela Gothic One" pitchFamily="34" charset="0"/>
                <a:ea typeface="Dela Gothic One" pitchFamily="34" charset="-122"/>
                <a:cs typeface="Dela Gothic One" pitchFamily="34" charset="-120"/>
              </a:rPr>
              <a:t>Water Scarcity</a:t>
            </a:r>
            <a:endParaRPr lang="en-US" sz="2048" dirty="0"/>
          </a:p>
        </p:txBody>
      </p:sp>
      <p:sp>
        <p:nvSpPr>
          <p:cNvPr id="11" name="Text 6"/>
          <p:cNvSpPr/>
          <p:nvPr/>
        </p:nvSpPr>
        <p:spPr>
          <a:xfrm>
            <a:off x="7463314" y="7135892"/>
            <a:ext cx="6475452" cy="948690"/>
          </a:xfrm>
          <a:prstGeom prst="rect">
            <a:avLst/>
          </a:prstGeom>
          <a:noFill/>
          <a:ln/>
        </p:spPr>
        <p:txBody>
          <a:bodyPr wrap="square" rtlCol="0" anchor="t"/>
          <a:lstStyle/>
          <a:p>
            <a:pPr marL="0" indent="0" algn="l">
              <a:lnSpc>
                <a:spcPts val="2490"/>
              </a:lnSpc>
              <a:buNone/>
            </a:pPr>
            <a:r>
              <a:rPr lang="en-US" sz="1556" dirty="0">
                <a:solidFill>
                  <a:srgbClr val="FFE5E5"/>
                </a:solidFill>
                <a:latin typeface="DM Sans" pitchFamily="34" charset="0"/>
                <a:ea typeface="DM Sans" pitchFamily="34" charset="-122"/>
                <a:cs typeface="DM Sans" pitchFamily="34" charset="-120"/>
              </a:rPr>
              <a:t>Overuse and contamination of water sources can exacerbate water scarcity, leading to conflicts over resources and environmental degradation.</a:t>
            </a:r>
            <a:endParaRPr lang="en-US" sz="1556"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75000"/>
            </a:srgbClr>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530781" y="803791"/>
            <a:ext cx="8082439" cy="1496616"/>
          </a:xfrm>
          <a:prstGeom prst="rect">
            <a:avLst/>
          </a:prstGeom>
          <a:noFill/>
          <a:ln/>
        </p:spPr>
        <p:txBody>
          <a:bodyPr wrap="square" rtlCol="0" anchor="t"/>
          <a:lstStyle/>
          <a:p>
            <a:pPr marL="0" indent="0">
              <a:lnSpc>
                <a:spcPts val="3928"/>
              </a:lnSpc>
              <a:buNone/>
            </a:pPr>
            <a:r>
              <a:rPr lang="en-US" sz="3143" dirty="0">
                <a:solidFill>
                  <a:srgbClr val="FAEBEB"/>
                </a:solidFill>
                <a:latin typeface="Dela Gothic One" pitchFamily="34" charset="0"/>
                <a:ea typeface="Dela Gothic One" pitchFamily="34" charset="-122"/>
                <a:cs typeface="Dela Gothic One" pitchFamily="34" charset="-120"/>
              </a:rPr>
              <a:t>This project aims to address the issue of clean drinking water access in rural areas</a:t>
            </a:r>
            <a:endParaRPr lang="en-US" sz="3143" dirty="0"/>
          </a:p>
        </p:txBody>
      </p:sp>
      <p:sp>
        <p:nvSpPr>
          <p:cNvPr id="6" name="Text 2"/>
          <p:cNvSpPr/>
          <p:nvPr/>
        </p:nvSpPr>
        <p:spPr>
          <a:xfrm>
            <a:off x="530781" y="2527816"/>
            <a:ext cx="8082439" cy="727948"/>
          </a:xfrm>
          <a:prstGeom prst="rect">
            <a:avLst/>
          </a:prstGeom>
          <a:noFill/>
          <a:ln/>
        </p:spPr>
        <p:txBody>
          <a:bodyPr wrap="square" rtlCol="0" anchor="t"/>
          <a:lstStyle/>
          <a:p>
            <a:pPr marL="0" indent="0">
              <a:lnSpc>
                <a:spcPts val="1911"/>
              </a:lnSpc>
              <a:buNone/>
            </a:pPr>
            <a:r>
              <a:rPr lang="en-US" sz="1194" dirty="0">
                <a:solidFill>
                  <a:srgbClr val="FFE5E5"/>
                </a:solidFill>
                <a:latin typeface="DM Sans" pitchFamily="34" charset="0"/>
                <a:ea typeface="DM Sans" pitchFamily="34" charset="-122"/>
                <a:cs typeface="DM Sans" pitchFamily="34" charset="-120"/>
              </a:rPr>
              <a:t>The project will utilize a multi-pronged approach to address the challenges of clean water access in rural areas. This approach will involve a combination of technological innovation, community engagement, and sustainable practices to ensure long-term impact and positive outcomes.</a:t>
            </a:r>
            <a:endParaRPr lang="en-US" sz="1194" dirty="0"/>
          </a:p>
        </p:txBody>
      </p:sp>
      <p:sp>
        <p:nvSpPr>
          <p:cNvPr id="7" name="Shape 3"/>
          <p:cNvSpPr/>
          <p:nvPr/>
        </p:nvSpPr>
        <p:spPr>
          <a:xfrm>
            <a:off x="750570" y="3426381"/>
            <a:ext cx="15240" cy="3999428"/>
          </a:xfrm>
          <a:prstGeom prst="roundRect">
            <a:avLst>
              <a:gd name="adj" fmla="val 417970"/>
            </a:avLst>
          </a:prstGeom>
          <a:solidFill>
            <a:srgbClr val="8D2424"/>
          </a:solidFill>
          <a:ln/>
        </p:spPr>
      </p:sp>
      <p:sp>
        <p:nvSpPr>
          <p:cNvPr id="8" name="Shape 4"/>
          <p:cNvSpPr/>
          <p:nvPr/>
        </p:nvSpPr>
        <p:spPr>
          <a:xfrm>
            <a:off x="913567" y="3759994"/>
            <a:ext cx="530781" cy="15240"/>
          </a:xfrm>
          <a:prstGeom prst="roundRect">
            <a:avLst>
              <a:gd name="adj" fmla="val 417970"/>
            </a:avLst>
          </a:prstGeom>
          <a:solidFill>
            <a:srgbClr val="8D2424"/>
          </a:solidFill>
          <a:ln/>
        </p:spPr>
      </p:sp>
      <p:sp>
        <p:nvSpPr>
          <p:cNvPr id="9" name="Shape 5"/>
          <p:cNvSpPr/>
          <p:nvPr/>
        </p:nvSpPr>
        <p:spPr>
          <a:xfrm>
            <a:off x="587573" y="3596997"/>
            <a:ext cx="341233" cy="341233"/>
          </a:xfrm>
          <a:prstGeom prst="roundRect">
            <a:avLst>
              <a:gd name="adj" fmla="val 18667"/>
            </a:avLst>
          </a:prstGeom>
          <a:solidFill>
            <a:srgbClr val="740B0B"/>
          </a:solidFill>
          <a:ln w="7620">
            <a:solidFill>
              <a:srgbClr val="8D2424"/>
            </a:solidFill>
            <a:prstDash val="solid"/>
          </a:ln>
        </p:spPr>
      </p:sp>
      <p:sp>
        <p:nvSpPr>
          <p:cNvPr id="10" name="Text 6"/>
          <p:cNvSpPr/>
          <p:nvPr/>
        </p:nvSpPr>
        <p:spPr>
          <a:xfrm>
            <a:off x="687824" y="3647837"/>
            <a:ext cx="140732" cy="239435"/>
          </a:xfrm>
          <a:prstGeom prst="rect">
            <a:avLst/>
          </a:prstGeom>
          <a:noFill/>
          <a:ln/>
        </p:spPr>
        <p:txBody>
          <a:bodyPr wrap="none" rtlCol="0" anchor="t"/>
          <a:lstStyle/>
          <a:p>
            <a:pPr marL="0" indent="0" algn="ctr">
              <a:lnSpc>
                <a:spcPts val="1886"/>
              </a:lnSpc>
              <a:buNone/>
            </a:pPr>
            <a:r>
              <a:rPr lang="en-US" sz="1886" dirty="0">
                <a:solidFill>
                  <a:srgbClr val="FFE5E5"/>
                </a:solidFill>
                <a:latin typeface="Dela Gothic One" pitchFamily="34" charset="0"/>
                <a:ea typeface="Dela Gothic One" pitchFamily="34" charset="-122"/>
                <a:cs typeface="Dela Gothic One" pitchFamily="34" charset="-120"/>
              </a:rPr>
              <a:t>1</a:t>
            </a:r>
            <a:endParaRPr lang="en-US" sz="1886" dirty="0"/>
          </a:p>
        </p:txBody>
      </p:sp>
      <p:sp>
        <p:nvSpPr>
          <p:cNvPr id="11" name="Text 7"/>
          <p:cNvSpPr/>
          <p:nvPr/>
        </p:nvSpPr>
        <p:spPr>
          <a:xfrm>
            <a:off x="1592223" y="3577947"/>
            <a:ext cx="2302907" cy="249436"/>
          </a:xfrm>
          <a:prstGeom prst="rect">
            <a:avLst/>
          </a:prstGeom>
          <a:noFill/>
          <a:ln/>
        </p:spPr>
        <p:txBody>
          <a:bodyPr wrap="none" rtlCol="0" anchor="t"/>
          <a:lstStyle/>
          <a:p>
            <a:pPr marL="0" indent="0" algn="l">
              <a:lnSpc>
                <a:spcPts val="1964"/>
              </a:lnSpc>
              <a:buNone/>
            </a:pPr>
            <a:r>
              <a:rPr lang="en-US" sz="1571" dirty="0">
                <a:solidFill>
                  <a:srgbClr val="FFE5E5"/>
                </a:solidFill>
                <a:latin typeface="Dela Gothic One" pitchFamily="34" charset="0"/>
                <a:ea typeface="Dela Gothic One" pitchFamily="34" charset="-122"/>
                <a:cs typeface="Dela Gothic One" pitchFamily="34" charset="-120"/>
              </a:rPr>
              <a:t>Needs Assessment</a:t>
            </a:r>
            <a:endParaRPr lang="en-US" sz="1571" dirty="0"/>
          </a:p>
        </p:txBody>
      </p:sp>
      <p:sp>
        <p:nvSpPr>
          <p:cNvPr id="12" name="Text 8"/>
          <p:cNvSpPr/>
          <p:nvPr/>
        </p:nvSpPr>
        <p:spPr>
          <a:xfrm>
            <a:off x="1592223" y="3918347"/>
            <a:ext cx="7020997" cy="242649"/>
          </a:xfrm>
          <a:prstGeom prst="rect">
            <a:avLst/>
          </a:prstGeom>
          <a:noFill/>
          <a:ln/>
        </p:spPr>
        <p:txBody>
          <a:bodyPr wrap="none" rtlCol="0" anchor="t"/>
          <a:lstStyle/>
          <a:p>
            <a:pPr marL="0" indent="0" algn="l">
              <a:lnSpc>
                <a:spcPts val="1911"/>
              </a:lnSpc>
              <a:buNone/>
            </a:pPr>
            <a:r>
              <a:rPr lang="en-US" sz="1194" dirty="0">
                <a:solidFill>
                  <a:srgbClr val="FFE5E5"/>
                </a:solidFill>
                <a:latin typeface="DM Sans" pitchFamily="34" charset="0"/>
                <a:ea typeface="DM Sans" pitchFamily="34" charset="-122"/>
                <a:cs typeface="DM Sans" pitchFamily="34" charset="-120"/>
              </a:rPr>
              <a:t>Conduct a thorough assessment of the current water situation in the target rural areas.</a:t>
            </a:r>
            <a:endParaRPr lang="en-US" sz="1194" dirty="0"/>
          </a:p>
        </p:txBody>
      </p:sp>
      <p:sp>
        <p:nvSpPr>
          <p:cNvPr id="13" name="Shape 9"/>
          <p:cNvSpPr/>
          <p:nvPr/>
        </p:nvSpPr>
        <p:spPr>
          <a:xfrm>
            <a:off x="913567" y="4797743"/>
            <a:ext cx="530781" cy="15240"/>
          </a:xfrm>
          <a:prstGeom prst="roundRect">
            <a:avLst>
              <a:gd name="adj" fmla="val 417970"/>
            </a:avLst>
          </a:prstGeom>
          <a:solidFill>
            <a:srgbClr val="8D2424"/>
          </a:solidFill>
          <a:ln/>
        </p:spPr>
      </p:sp>
      <p:sp>
        <p:nvSpPr>
          <p:cNvPr id="14" name="Shape 10"/>
          <p:cNvSpPr/>
          <p:nvPr/>
        </p:nvSpPr>
        <p:spPr>
          <a:xfrm>
            <a:off x="587573" y="4634746"/>
            <a:ext cx="341233" cy="341233"/>
          </a:xfrm>
          <a:prstGeom prst="roundRect">
            <a:avLst>
              <a:gd name="adj" fmla="val 18667"/>
            </a:avLst>
          </a:prstGeom>
          <a:solidFill>
            <a:srgbClr val="740B0B"/>
          </a:solidFill>
          <a:ln w="7620">
            <a:solidFill>
              <a:srgbClr val="8D2424"/>
            </a:solidFill>
            <a:prstDash val="solid"/>
          </a:ln>
        </p:spPr>
      </p:sp>
      <p:sp>
        <p:nvSpPr>
          <p:cNvPr id="15" name="Text 11"/>
          <p:cNvSpPr/>
          <p:nvPr/>
        </p:nvSpPr>
        <p:spPr>
          <a:xfrm>
            <a:off x="658178" y="4685586"/>
            <a:ext cx="199906" cy="239435"/>
          </a:xfrm>
          <a:prstGeom prst="rect">
            <a:avLst/>
          </a:prstGeom>
          <a:noFill/>
          <a:ln/>
        </p:spPr>
        <p:txBody>
          <a:bodyPr wrap="none" rtlCol="0" anchor="t"/>
          <a:lstStyle/>
          <a:p>
            <a:pPr marL="0" indent="0" algn="ctr">
              <a:lnSpc>
                <a:spcPts val="1886"/>
              </a:lnSpc>
              <a:buNone/>
            </a:pPr>
            <a:r>
              <a:rPr lang="en-US" sz="1886" dirty="0">
                <a:solidFill>
                  <a:srgbClr val="FFE5E5"/>
                </a:solidFill>
                <a:latin typeface="Dela Gothic One" pitchFamily="34" charset="0"/>
                <a:ea typeface="Dela Gothic One" pitchFamily="34" charset="-122"/>
                <a:cs typeface="Dela Gothic One" pitchFamily="34" charset="-120"/>
              </a:rPr>
              <a:t>2</a:t>
            </a:r>
            <a:endParaRPr lang="en-US" sz="1886" dirty="0"/>
          </a:p>
        </p:txBody>
      </p:sp>
      <p:sp>
        <p:nvSpPr>
          <p:cNvPr id="16" name="Text 12"/>
          <p:cNvSpPr/>
          <p:nvPr/>
        </p:nvSpPr>
        <p:spPr>
          <a:xfrm>
            <a:off x="1592223" y="4615696"/>
            <a:ext cx="3318391" cy="249436"/>
          </a:xfrm>
          <a:prstGeom prst="rect">
            <a:avLst/>
          </a:prstGeom>
          <a:noFill/>
          <a:ln/>
        </p:spPr>
        <p:txBody>
          <a:bodyPr wrap="none" rtlCol="0" anchor="t"/>
          <a:lstStyle/>
          <a:p>
            <a:pPr marL="0" indent="0" algn="l">
              <a:lnSpc>
                <a:spcPts val="1964"/>
              </a:lnSpc>
              <a:buNone/>
            </a:pPr>
            <a:r>
              <a:rPr lang="en-US" sz="1571" dirty="0">
                <a:solidFill>
                  <a:srgbClr val="FFE5E5"/>
                </a:solidFill>
                <a:latin typeface="Dela Gothic One" pitchFamily="34" charset="0"/>
                <a:ea typeface="Dela Gothic One" pitchFamily="34" charset="-122"/>
                <a:cs typeface="Dela Gothic One" pitchFamily="34" charset="-120"/>
              </a:rPr>
              <a:t>Technology Implementation</a:t>
            </a:r>
            <a:endParaRPr lang="en-US" sz="1571" dirty="0"/>
          </a:p>
        </p:txBody>
      </p:sp>
      <p:sp>
        <p:nvSpPr>
          <p:cNvPr id="17" name="Text 13"/>
          <p:cNvSpPr/>
          <p:nvPr/>
        </p:nvSpPr>
        <p:spPr>
          <a:xfrm>
            <a:off x="1592223" y="4956096"/>
            <a:ext cx="7020997" cy="242649"/>
          </a:xfrm>
          <a:prstGeom prst="rect">
            <a:avLst/>
          </a:prstGeom>
          <a:noFill/>
          <a:ln/>
        </p:spPr>
        <p:txBody>
          <a:bodyPr wrap="none" rtlCol="0" anchor="t"/>
          <a:lstStyle/>
          <a:p>
            <a:pPr marL="0" indent="0" algn="l">
              <a:lnSpc>
                <a:spcPts val="1911"/>
              </a:lnSpc>
              <a:buNone/>
            </a:pPr>
            <a:r>
              <a:rPr lang="en-US" sz="1194" dirty="0">
                <a:solidFill>
                  <a:srgbClr val="FFE5E5"/>
                </a:solidFill>
                <a:latin typeface="DM Sans" pitchFamily="34" charset="0"/>
                <a:ea typeface="DM Sans" pitchFamily="34" charset="-122"/>
                <a:cs typeface="DM Sans" pitchFamily="34" charset="-120"/>
              </a:rPr>
              <a:t>Introduce and implement water purification technologies appropriate for the specific context.</a:t>
            </a:r>
            <a:endParaRPr lang="en-US" sz="1194" dirty="0"/>
          </a:p>
        </p:txBody>
      </p:sp>
      <p:sp>
        <p:nvSpPr>
          <p:cNvPr id="18" name="Shape 14"/>
          <p:cNvSpPr/>
          <p:nvPr/>
        </p:nvSpPr>
        <p:spPr>
          <a:xfrm>
            <a:off x="913567" y="5835491"/>
            <a:ext cx="530781" cy="15240"/>
          </a:xfrm>
          <a:prstGeom prst="roundRect">
            <a:avLst>
              <a:gd name="adj" fmla="val 417970"/>
            </a:avLst>
          </a:prstGeom>
          <a:solidFill>
            <a:srgbClr val="8D2424"/>
          </a:solidFill>
          <a:ln/>
        </p:spPr>
      </p:sp>
      <p:sp>
        <p:nvSpPr>
          <p:cNvPr id="19" name="Shape 15"/>
          <p:cNvSpPr/>
          <p:nvPr/>
        </p:nvSpPr>
        <p:spPr>
          <a:xfrm>
            <a:off x="587573" y="5672495"/>
            <a:ext cx="341233" cy="341233"/>
          </a:xfrm>
          <a:prstGeom prst="roundRect">
            <a:avLst>
              <a:gd name="adj" fmla="val 18667"/>
            </a:avLst>
          </a:prstGeom>
          <a:solidFill>
            <a:srgbClr val="740B0B"/>
          </a:solidFill>
          <a:ln w="7620">
            <a:solidFill>
              <a:srgbClr val="8D2424"/>
            </a:solidFill>
            <a:prstDash val="solid"/>
          </a:ln>
        </p:spPr>
      </p:sp>
      <p:sp>
        <p:nvSpPr>
          <p:cNvPr id="20" name="Text 16"/>
          <p:cNvSpPr/>
          <p:nvPr/>
        </p:nvSpPr>
        <p:spPr>
          <a:xfrm>
            <a:off x="652701" y="5723334"/>
            <a:ext cx="210860" cy="239435"/>
          </a:xfrm>
          <a:prstGeom prst="rect">
            <a:avLst/>
          </a:prstGeom>
          <a:noFill/>
          <a:ln/>
        </p:spPr>
        <p:txBody>
          <a:bodyPr wrap="none" rtlCol="0" anchor="t"/>
          <a:lstStyle/>
          <a:p>
            <a:pPr marL="0" indent="0" algn="ctr">
              <a:lnSpc>
                <a:spcPts val="1886"/>
              </a:lnSpc>
              <a:buNone/>
            </a:pPr>
            <a:r>
              <a:rPr lang="en-US" sz="1886" dirty="0">
                <a:solidFill>
                  <a:srgbClr val="FFE5E5"/>
                </a:solidFill>
                <a:latin typeface="Dela Gothic One" pitchFamily="34" charset="0"/>
                <a:ea typeface="Dela Gothic One" pitchFamily="34" charset="-122"/>
                <a:cs typeface="Dela Gothic One" pitchFamily="34" charset="-120"/>
              </a:rPr>
              <a:t>3</a:t>
            </a:r>
            <a:endParaRPr lang="en-US" sz="1886" dirty="0"/>
          </a:p>
        </p:txBody>
      </p:sp>
      <p:sp>
        <p:nvSpPr>
          <p:cNvPr id="21" name="Text 17"/>
          <p:cNvSpPr/>
          <p:nvPr/>
        </p:nvSpPr>
        <p:spPr>
          <a:xfrm>
            <a:off x="1592223" y="5653445"/>
            <a:ext cx="2905958" cy="249436"/>
          </a:xfrm>
          <a:prstGeom prst="rect">
            <a:avLst/>
          </a:prstGeom>
          <a:noFill/>
          <a:ln/>
        </p:spPr>
        <p:txBody>
          <a:bodyPr wrap="none" rtlCol="0" anchor="t"/>
          <a:lstStyle/>
          <a:p>
            <a:pPr marL="0" indent="0" algn="l">
              <a:lnSpc>
                <a:spcPts val="1964"/>
              </a:lnSpc>
              <a:buNone/>
            </a:pPr>
            <a:r>
              <a:rPr lang="en-US" sz="1571" dirty="0">
                <a:solidFill>
                  <a:srgbClr val="FFE5E5"/>
                </a:solidFill>
                <a:latin typeface="Dela Gothic One" pitchFamily="34" charset="0"/>
                <a:ea typeface="Dela Gothic One" pitchFamily="34" charset="-122"/>
                <a:cs typeface="Dela Gothic One" pitchFamily="34" charset="-120"/>
              </a:rPr>
              <a:t>Community Engagement</a:t>
            </a:r>
            <a:endParaRPr lang="en-US" sz="1571" dirty="0"/>
          </a:p>
        </p:txBody>
      </p:sp>
      <p:sp>
        <p:nvSpPr>
          <p:cNvPr id="22" name="Text 18"/>
          <p:cNvSpPr/>
          <p:nvPr/>
        </p:nvSpPr>
        <p:spPr>
          <a:xfrm>
            <a:off x="1592223" y="5993844"/>
            <a:ext cx="7020997" cy="242649"/>
          </a:xfrm>
          <a:prstGeom prst="rect">
            <a:avLst/>
          </a:prstGeom>
          <a:noFill/>
          <a:ln/>
        </p:spPr>
        <p:txBody>
          <a:bodyPr wrap="none" rtlCol="0" anchor="t"/>
          <a:lstStyle/>
          <a:p>
            <a:pPr marL="0" indent="0" algn="l">
              <a:lnSpc>
                <a:spcPts val="1911"/>
              </a:lnSpc>
              <a:buNone/>
            </a:pPr>
            <a:r>
              <a:rPr lang="en-US" sz="1194" dirty="0">
                <a:solidFill>
                  <a:srgbClr val="FFE5E5"/>
                </a:solidFill>
                <a:latin typeface="DM Sans" pitchFamily="34" charset="0"/>
                <a:ea typeface="DM Sans" pitchFamily="34" charset="-122"/>
                <a:cs typeface="DM Sans" pitchFamily="34" charset="-120"/>
              </a:rPr>
              <a:t>Empower local communities by providing training and resources for sustainable water management.</a:t>
            </a:r>
            <a:endParaRPr lang="en-US" sz="1194" dirty="0"/>
          </a:p>
        </p:txBody>
      </p:sp>
      <p:sp>
        <p:nvSpPr>
          <p:cNvPr id="23" name="Shape 19"/>
          <p:cNvSpPr/>
          <p:nvPr/>
        </p:nvSpPr>
        <p:spPr>
          <a:xfrm>
            <a:off x="913567" y="6873240"/>
            <a:ext cx="530781" cy="15240"/>
          </a:xfrm>
          <a:prstGeom prst="roundRect">
            <a:avLst>
              <a:gd name="adj" fmla="val 417970"/>
            </a:avLst>
          </a:prstGeom>
          <a:solidFill>
            <a:srgbClr val="8D2424"/>
          </a:solidFill>
          <a:ln/>
        </p:spPr>
      </p:sp>
      <p:sp>
        <p:nvSpPr>
          <p:cNvPr id="24" name="Shape 20"/>
          <p:cNvSpPr/>
          <p:nvPr/>
        </p:nvSpPr>
        <p:spPr>
          <a:xfrm>
            <a:off x="587573" y="6710243"/>
            <a:ext cx="341233" cy="341233"/>
          </a:xfrm>
          <a:prstGeom prst="roundRect">
            <a:avLst>
              <a:gd name="adj" fmla="val 18667"/>
            </a:avLst>
          </a:prstGeom>
          <a:solidFill>
            <a:srgbClr val="740B0B"/>
          </a:solidFill>
          <a:ln w="7620">
            <a:solidFill>
              <a:srgbClr val="8D2424"/>
            </a:solidFill>
            <a:prstDash val="solid"/>
          </a:ln>
        </p:spPr>
      </p:sp>
      <p:sp>
        <p:nvSpPr>
          <p:cNvPr id="25" name="Text 21"/>
          <p:cNvSpPr/>
          <p:nvPr/>
        </p:nvSpPr>
        <p:spPr>
          <a:xfrm>
            <a:off x="647581" y="6761083"/>
            <a:ext cx="221218" cy="239435"/>
          </a:xfrm>
          <a:prstGeom prst="rect">
            <a:avLst/>
          </a:prstGeom>
          <a:noFill/>
          <a:ln/>
        </p:spPr>
        <p:txBody>
          <a:bodyPr wrap="none" rtlCol="0" anchor="t"/>
          <a:lstStyle/>
          <a:p>
            <a:pPr marL="0" indent="0" algn="ctr">
              <a:lnSpc>
                <a:spcPts val="1886"/>
              </a:lnSpc>
              <a:buNone/>
            </a:pPr>
            <a:r>
              <a:rPr lang="en-US" sz="1886" dirty="0">
                <a:solidFill>
                  <a:srgbClr val="FFE5E5"/>
                </a:solidFill>
                <a:latin typeface="Dela Gothic One" pitchFamily="34" charset="0"/>
                <a:ea typeface="Dela Gothic One" pitchFamily="34" charset="-122"/>
                <a:cs typeface="Dela Gothic One" pitchFamily="34" charset="-120"/>
              </a:rPr>
              <a:t>4</a:t>
            </a:r>
            <a:endParaRPr lang="en-US" sz="1886" dirty="0"/>
          </a:p>
        </p:txBody>
      </p:sp>
      <p:sp>
        <p:nvSpPr>
          <p:cNvPr id="26" name="Text 22"/>
          <p:cNvSpPr/>
          <p:nvPr/>
        </p:nvSpPr>
        <p:spPr>
          <a:xfrm>
            <a:off x="1592223" y="6691193"/>
            <a:ext cx="3072289" cy="249436"/>
          </a:xfrm>
          <a:prstGeom prst="rect">
            <a:avLst/>
          </a:prstGeom>
          <a:noFill/>
          <a:ln/>
        </p:spPr>
        <p:txBody>
          <a:bodyPr wrap="none" rtlCol="0" anchor="t"/>
          <a:lstStyle/>
          <a:p>
            <a:pPr marL="0" indent="0" algn="l">
              <a:lnSpc>
                <a:spcPts val="1964"/>
              </a:lnSpc>
              <a:buNone/>
            </a:pPr>
            <a:r>
              <a:rPr lang="en-US" sz="1571" dirty="0">
                <a:solidFill>
                  <a:srgbClr val="FFE5E5"/>
                </a:solidFill>
                <a:latin typeface="Dela Gothic One" pitchFamily="34" charset="0"/>
                <a:ea typeface="Dela Gothic One" pitchFamily="34" charset="-122"/>
                <a:cs typeface="Dela Gothic One" pitchFamily="34" charset="-120"/>
              </a:rPr>
              <a:t>Monitoring and Evaluation</a:t>
            </a:r>
            <a:endParaRPr lang="en-US" sz="1571" dirty="0"/>
          </a:p>
        </p:txBody>
      </p:sp>
      <p:sp>
        <p:nvSpPr>
          <p:cNvPr id="27" name="Text 23"/>
          <p:cNvSpPr/>
          <p:nvPr/>
        </p:nvSpPr>
        <p:spPr>
          <a:xfrm>
            <a:off x="1592223" y="7031593"/>
            <a:ext cx="7020997" cy="242649"/>
          </a:xfrm>
          <a:prstGeom prst="rect">
            <a:avLst/>
          </a:prstGeom>
          <a:noFill/>
          <a:ln/>
        </p:spPr>
        <p:txBody>
          <a:bodyPr wrap="none" rtlCol="0" anchor="t"/>
          <a:lstStyle/>
          <a:p>
            <a:pPr marL="0" indent="0" algn="l">
              <a:lnSpc>
                <a:spcPts val="1911"/>
              </a:lnSpc>
              <a:buNone/>
            </a:pPr>
            <a:r>
              <a:rPr lang="en-US" sz="1194" dirty="0">
                <a:solidFill>
                  <a:srgbClr val="FFE5E5"/>
                </a:solidFill>
                <a:latin typeface="DM Sans" pitchFamily="34" charset="0"/>
                <a:ea typeface="DM Sans" pitchFamily="34" charset="-122"/>
                <a:cs typeface="DM Sans" pitchFamily="34" charset="-120"/>
              </a:rPr>
              <a:t>Continuously monitor the project's impact and make adjustments as needed.</a:t>
            </a:r>
            <a:endParaRPr lang="en-US" sz="1194"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75000"/>
            </a:srgbClr>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659368" y="1129308"/>
            <a:ext cx="7825264" cy="1239441"/>
          </a:xfrm>
          <a:prstGeom prst="rect">
            <a:avLst/>
          </a:prstGeom>
          <a:noFill/>
          <a:ln/>
        </p:spPr>
        <p:txBody>
          <a:bodyPr wrap="square" rtlCol="0" anchor="t"/>
          <a:lstStyle/>
          <a:p>
            <a:pPr marL="0" indent="0">
              <a:lnSpc>
                <a:spcPts val="4880"/>
              </a:lnSpc>
              <a:buNone/>
            </a:pPr>
            <a:r>
              <a:rPr lang="en-US" sz="3904" dirty="0">
                <a:solidFill>
                  <a:srgbClr val="FAEBEB"/>
                </a:solidFill>
                <a:latin typeface="Dela Gothic One" pitchFamily="34" charset="0"/>
                <a:ea typeface="Dela Gothic One" pitchFamily="34" charset="-122"/>
                <a:cs typeface="Dela Gothic One" pitchFamily="34" charset="-120"/>
              </a:rPr>
              <a:t>Aligning with SDG 6: Clean Water and Sanitation</a:t>
            </a:r>
            <a:endParaRPr lang="en-US" sz="3904" dirty="0"/>
          </a:p>
        </p:txBody>
      </p:sp>
      <p:sp>
        <p:nvSpPr>
          <p:cNvPr id="6" name="Text 2"/>
          <p:cNvSpPr/>
          <p:nvPr/>
        </p:nvSpPr>
        <p:spPr>
          <a:xfrm>
            <a:off x="659368" y="2651284"/>
            <a:ext cx="7825264" cy="1205389"/>
          </a:xfrm>
          <a:prstGeom prst="rect">
            <a:avLst/>
          </a:prstGeom>
          <a:noFill/>
          <a:ln/>
        </p:spPr>
        <p:txBody>
          <a:bodyPr wrap="square" rtlCol="0" anchor="t"/>
          <a:lstStyle/>
          <a:p>
            <a:pPr marL="0" indent="0">
              <a:lnSpc>
                <a:spcPts val="2374"/>
              </a:lnSpc>
              <a:buNone/>
            </a:pPr>
            <a:r>
              <a:rPr lang="en-US" sz="1483" dirty="0">
                <a:solidFill>
                  <a:srgbClr val="FFE5E5"/>
                </a:solidFill>
                <a:latin typeface="DM Sans" pitchFamily="34" charset="0"/>
                <a:ea typeface="DM Sans" pitchFamily="34" charset="-122"/>
                <a:cs typeface="DM Sans" pitchFamily="34" charset="-120"/>
              </a:rPr>
              <a:t>The project is directly aligned with the United Nations' Sustainable Development Goal 6 (SDG 6), which aims to ensure the availability and sustainable management of water and sanitation for all by 2030. This goal recognizes the fundamental right of everyone to have access to safe and affordable drinking water and sanitation.</a:t>
            </a:r>
            <a:endParaRPr lang="en-US" sz="1483" dirty="0"/>
          </a:p>
        </p:txBody>
      </p:sp>
      <p:sp>
        <p:nvSpPr>
          <p:cNvPr id="7" name="Shape 3"/>
          <p:cNvSpPr/>
          <p:nvPr/>
        </p:nvSpPr>
        <p:spPr>
          <a:xfrm>
            <a:off x="659368" y="4068604"/>
            <a:ext cx="3818453" cy="1727240"/>
          </a:xfrm>
          <a:prstGeom prst="roundRect">
            <a:avLst>
              <a:gd name="adj" fmla="val 4581"/>
            </a:avLst>
          </a:prstGeom>
          <a:solidFill>
            <a:srgbClr val="740B0B"/>
          </a:solidFill>
          <a:ln w="7620">
            <a:solidFill>
              <a:srgbClr val="8D2424"/>
            </a:solidFill>
            <a:prstDash val="solid"/>
          </a:ln>
        </p:spPr>
      </p:sp>
      <p:sp>
        <p:nvSpPr>
          <p:cNvPr id="8" name="Text 4"/>
          <p:cNvSpPr/>
          <p:nvPr/>
        </p:nvSpPr>
        <p:spPr>
          <a:xfrm>
            <a:off x="855345" y="4264581"/>
            <a:ext cx="3312914" cy="309801"/>
          </a:xfrm>
          <a:prstGeom prst="rect">
            <a:avLst/>
          </a:prstGeom>
          <a:noFill/>
          <a:ln/>
        </p:spPr>
        <p:txBody>
          <a:bodyPr wrap="none" rtlCol="0" anchor="t"/>
          <a:lstStyle/>
          <a:p>
            <a:pPr marL="0" indent="0">
              <a:lnSpc>
                <a:spcPts val="2440"/>
              </a:lnSpc>
              <a:buNone/>
            </a:pPr>
            <a:r>
              <a:rPr lang="en-US" sz="1952" dirty="0">
                <a:solidFill>
                  <a:srgbClr val="FFE5E5"/>
                </a:solidFill>
                <a:latin typeface="Dela Gothic One" pitchFamily="34" charset="0"/>
                <a:ea typeface="Dela Gothic One" pitchFamily="34" charset="-122"/>
                <a:cs typeface="Dela Gothic One" pitchFamily="34" charset="-120"/>
              </a:rPr>
              <a:t>Access to Clean Water</a:t>
            </a:r>
            <a:endParaRPr lang="en-US" sz="1952" dirty="0"/>
          </a:p>
        </p:txBody>
      </p:sp>
      <p:sp>
        <p:nvSpPr>
          <p:cNvPr id="9" name="Text 5"/>
          <p:cNvSpPr/>
          <p:nvPr/>
        </p:nvSpPr>
        <p:spPr>
          <a:xfrm>
            <a:off x="855345" y="4687372"/>
            <a:ext cx="3426500" cy="602694"/>
          </a:xfrm>
          <a:prstGeom prst="rect">
            <a:avLst/>
          </a:prstGeom>
          <a:noFill/>
          <a:ln/>
        </p:spPr>
        <p:txBody>
          <a:bodyPr wrap="square" rtlCol="0" anchor="t"/>
          <a:lstStyle/>
          <a:p>
            <a:pPr marL="0" indent="0">
              <a:lnSpc>
                <a:spcPts val="2374"/>
              </a:lnSpc>
              <a:buNone/>
            </a:pPr>
            <a:r>
              <a:rPr lang="en-US" sz="1483" dirty="0">
                <a:solidFill>
                  <a:srgbClr val="FFE5E5"/>
                </a:solidFill>
                <a:latin typeface="DM Sans" pitchFamily="34" charset="0"/>
                <a:ea typeface="DM Sans" pitchFamily="34" charset="-122"/>
                <a:cs typeface="DM Sans" pitchFamily="34" charset="-120"/>
              </a:rPr>
              <a:t>Providing access to safe and clean drinking water sources for all.</a:t>
            </a:r>
            <a:endParaRPr lang="en-US" sz="1483" dirty="0"/>
          </a:p>
        </p:txBody>
      </p:sp>
      <p:sp>
        <p:nvSpPr>
          <p:cNvPr id="10" name="Shape 6"/>
          <p:cNvSpPr/>
          <p:nvPr/>
        </p:nvSpPr>
        <p:spPr>
          <a:xfrm>
            <a:off x="4666178" y="4068604"/>
            <a:ext cx="3818453" cy="1727240"/>
          </a:xfrm>
          <a:prstGeom prst="roundRect">
            <a:avLst>
              <a:gd name="adj" fmla="val 4581"/>
            </a:avLst>
          </a:prstGeom>
          <a:solidFill>
            <a:srgbClr val="740B0B"/>
          </a:solidFill>
          <a:ln w="7620">
            <a:solidFill>
              <a:srgbClr val="8D2424"/>
            </a:solidFill>
            <a:prstDash val="solid"/>
          </a:ln>
        </p:spPr>
      </p:sp>
      <p:sp>
        <p:nvSpPr>
          <p:cNvPr id="11" name="Text 7"/>
          <p:cNvSpPr/>
          <p:nvPr/>
        </p:nvSpPr>
        <p:spPr>
          <a:xfrm>
            <a:off x="4862155" y="4264581"/>
            <a:ext cx="3426500" cy="619601"/>
          </a:xfrm>
          <a:prstGeom prst="rect">
            <a:avLst/>
          </a:prstGeom>
          <a:noFill/>
          <a:ln/>
        </p:spPr>
        <p:txBody>
          <a:bodyPr wrap="square" rtlCol="0" anchor="t"/>
          <a:lstStyle/>
          <a:p>
            <a:pPr marL="0" indent="0">
              <a:lnSpc>
                <a:spcPts val="2440"/>
              </a:lnSpc>
              <a:buNone/>
            </a:pPr>
            <a:r>
              <a:rPr lang="en-US" sz="1952" dirty="0">
                <a:solidFill>
                  <a:srgbClr val="FFE5E5"/>
                </a:solidFill>
                <a:latin typeface="Dela Gothic One" pitchFamily="34" charset="0"/>
                <a:ea typeface="Dela Gothic One" pitchFamily="34" charset="-122"/>
                <a:cs typeface="Dela Gothic One" pitchFamily="34" charset="-120"/>
              </a:rPr>
              <a:t>Sustainable Management</a:t>
            </a:r>
            <a:endParaRPr lang="en-US" sz="1952" dirty="0"/>
          </a:p>
        </p:txBody>
      </p:sp>
      <p:sp>
        <p:nvSpPr>
          <p:cNvPr id="12" name="Text 8"/>
          <p:cNvSpPr/>
          <p:nvPr/>
        </p:nvSpPr>
        <p:spPr>
          <a:xfrm>
            <a:off x="4862155" y="4997172"/>
            <a:ext cx="3426500" cy="602694"/>
          </a:xfrm>
          <a:prstGeom prst="rect">
            <a:avLst/>
          </a:prstGeom>
          <a:noFill/>
          <a:ln/>
        </p:spPr>
        <p:txBody>
          <a:bodyPr wrap="square" rtlCol="0" anchor="t"/>
          <a:lstStyle/>
          <a:p>
            <a:pPr marL="0" indent="0">
              <a:lnSpc>
                <a:spcPts val="2374"/>
              </a:lnSpc>
              <a:buNone/>
            </a:pPr>
            <a:r>
              <a:rPr lang="en-US" sz="1483" dirty="0">
                <a:solidFill>
                  <a:srgbClr val="FFE5E5"/>
                </a:solidFill>
                <a:latin typeface="DM Sans" pitchFamily="34" charset="0"/>
                <a:ea typeface="DM Sans" pitchFamily="34" charset="-122"/>
                <a:cs typeface="DM Sans" pitchFamily="34" charset="-120"/>
              </a:rPr>
              <a:t>Ensuring the sustainable management of water resources.</a:t>
            </a:r>
            <a:endParaRPr lang="en-US" sz="1483" dirty="0"/>
          </a:p>
        </p:txBody>
      </p:sp>
      <p:sp>
        <p:nvSpPr>
          <p:cNvPr id="13" name="Shape 9"/>
          <p:cNvSpPr/>
          <p:nvPr/>
        </p:nvSpPr>
        <p:spPr>
          <a:xfrm>
            <a:off x="659368" y="5984200"/>
            <a:ext cx="7825264" cy="1116092"/>
          </a:xfrm>
          <a:prstGeom prst="roundRect">
            <a:avLst>
              <a:gd name="adj" fmla="val 7090"/>
            </a:avLst>
          </a:prstGeom>
          <a:solidFill>
            <a:srgbClr val="740B0B"/>
          </a:solidFill>
          <a:ln w="7620">
            <a:solidFill>
              <a:srgbClr val="8D2424"/>
            </a:solidFill>
            <a:prstDash val="solid"/>
          </a:ln>
        </p:spPr>
      </p:sp>
      <p:sp>
        <p:nvSpPr>
          <p:cNvPr id="14" name="Text 10"/>
          <p:cNvSpPr/>
          <p:nvPr/>
        </p:nvSpPr>
        <p:spPr>
          <a:xfrm>
            <a:off x="855345" y="6180177"/>
            <a:ext cx="2478881" cy="309801"/>
          </a:xfrm>
          <a:prstGeom prst="rect">
            <a:avLst/>
          </a:prstGeom>
          <a:noFill/>
          <a:ln/>
        </p:spPr>
        <p:txBody>
          <a:bodyPr wrap="none" rtlCol="0" anchor="t"/>
          <a:lstStyle/>
          <a:p>
            <a:pPr marL="0" indent="0">
              <a:lnSpc>
                <a:spcPts val="2440"/>
              </a:lnSpc>
              <a:buNone/>
            </a:pPr>
            <a:r>
              <a:rPr lang="en-US" sz="1952" dirty="0">
                <a:solidFill>
                  <a:srgbClr val="FFE5E5"/>
                </a:solidFill>
                <a:latin typeface="Dela Gothic One" pitchFamily="34" charset="0"/>
                <a:ea typeface="Dela Gothic One" pitchFamily="34" charset="-122"/>
                <a:cs typeface="Dela Gothic One" pitchFamily="34" charset="-120"/>
              </a:rPr>
              <a:t>Sanitation</a:t>
            </a:r>
            <a:endParaRPr lang="en-US" sz="1952" dirty="0"/>
          </a:p>
        </p:txBody>
      </p:sp>
      <p:sp>
        <p:nvSpPr>
          <p:cNvPr id="15" name="Text 11"/>
          <p:cNvSpPr/>
          <p:nvPr/>
        </p:nvSpPr>
        <p:spPr>
          <a:xfrm>
            <a:off x="855345" y="6602968"/>
            <a:ext cx="7433310" cy="301347"/>
          </a:xfrm>
          <a:prstGeom prst="rect">
            <a:avLst/>
          </a:prstGeom>
          <a:noFill/>
          <a:ln/>
        </p:spPr>
        <p:txBody>
          <a:bodyPr wrap="none" rtlCol="0" anchor="t"/>
          <a:lstStyle/>
          <a:p>
            <a:pPr marL="0" indent="0">
              <a:lnSpc>
                <a:spcPts val="2374"/>
              </a:lnSpc>
              <a:buNone/>
            </a:pPr>
            <a:r>
              <a:rPr lang="en-US" sz="1483" dirty="0">
                <a:solidFill>
                  <a:srgbClr val="FFE5E5"/>
                </a:solidFill>
                <a:latin typeface="DM Sans" pitchFamily="34" charset="0"/>
                <a:ea typeface="DM Sans" pitchFamily="34" charset="-122"/>
                <a:cs typeface="DM Sans" pitchFamily="34" charset="-120"/>
              </a:rPr>
              <a:t>Promoting the availability and use of safe sanitation facilities.</a:t>
            </a:r>
            <a:endParaRPr lang="en-US" sz="1483" dirty="0"/>
          </a:p>
        </p:txBody>
      </p:sp>
      <p:pic>
        <p:nvPicPr>
          <p:cNvPr id="16" name="Image 2" descr="preencoded.png">
            <a:hlinkClick r:id="rId5"/>
          </p:cNvPr>
          <p:cNvPicPr>
            <a:picLocks noChangeAspect="1"/>
          </p:cNvPicPr>
          <p:nvPr/>
        </p:nvPicPr>
        <p:blipFill>
          <a:blip r:embed="rId6"/>
          <a:stretch>
            <a:fillRect/>
          </a:stretch>
        </p:blipFill>
        <p:spPr>
          <a:xfrm>
            <a:off x="12242153" y="7589520"/>
            <a:ext cx="2296807" cy="54864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75000"/>
            </a:srgbClr>
          </a:solidFill>
          <a:ln/>
        </p:spPr>
      </p:sp>
      <p:pic>
        <p:nvPicPr>
          <p:cNvPr id="4" name="Image 1" descr="preencoded.png"/>
          <p:cNvPicPr>
            <a:picLocks noChangeAspect="1"/>
          </p:cNvPicPr>
          <p:nvPr/>
        </p:nvPicPr>
        <p:blipFill>
          <a:blip r:embed="rId4"/>
          <a:stretch>
            <a:fillRect/>
          </a:stretch>
        </p:blipFill>
        <p:spPr>
          <a:xfrm>
            <a:off x="0" y="0"/>
            <a:ext cx="14630400" cy="2563416"/>
          </a:xfrm>
          <a:prstGeom prst="rect">
            <a:avLst/>
          </a:prstGeom>
        </p:spPr>
      </p:pic>
      <p:sp>
        <p:nvSpPr>
          <p:cNvPr id="5" name="Text 1"/>
          <p:cNvSpPr/>
          <p:nvPr/>
        </p:nvSpPr>
        <p:spPr>
          <a:xfrm>
            <a:off x="717709" y="3128010"/>
            <a:ext cx="11357372" cy="674608"/>
          </a:xfrm>
          <a:prstGeom prst="rect">
            <a:avLst/>
          </a:prstGeom>
          <a:noFill/>
          <a:ln/>
        </p:spPr>
        <p:txBody>
          <a:bodyPr wrap="none" rtlCol="0" anchor="t"/>
          <a:lstStyle/>
          <a:p>
            <a:pPr marL="0" indent="0">
              <a:lnSpc>
                <a:spcPts val="5312"/>
              </a:lnSpc>
              <a:buNone/>
            </a:pPr>
            <a:r>
              <a:rPr lang="en-US" sz="4249" dirty="0">
                <a:solidFill>
                  <a:srgbClr val="FAEBEB"/>
                </a:solidFill>
                <a:latin typeface="Dela Gothic One" pitchFamily="34" charset="0"/>
                <a:ea typeface="Dela Gothic One" pitchFamily="34" charset="-122"/>
                <a:cs typeface="Dela Gothic One" pitchFamily="34" charset="-120"/>
              </a:rPr>
              <a:t>Problem Definition and Significance</a:t>
            </a:r>
            <a:endParaRPr lang="en-US" sz="4249" dirty="0"/>
          </a:p>
        </p:txBody>
      </p:sp>
      <p:sp>
        <p:nvSpPr>
          <p:cNvPr id="6" name="Text 2"/>
          <p:cNvSpPr/>
          <p:nvPr/>
        </p:nvSpPr>
        <p:spPr>
          <a:xfrm>
            <a:off x="717709" y="4110157"/>
            <a:ext cx="13194983" cy="984052"/>
          </a:xfrm>
          <a:prstGeom prst="rect">
            <a:avLst/>
          </a:prstGeom>
          <a:noFill/>
          <a:ln/>
        </p:spPr>
        <p:txBody>
          <a:bodyPr wrap="square" rtlCol="0" anchor="t"/>
          <a:lstStyle/>
          <a:p>
            <a:pPr marL="0" indent="0">
              <a:lnSpc>
                <a:spcPts val="2584"/>
              </a:lnSpc>
              <a:buNone/>
            </a:pPr>
            <a:r>
              <a:rPr lang="en-US" sz="1615" dirty="0">
                <a:solidFill>
                  <a:srgbClr val="FFE5E5"/>
                </a:solidFill>
                <a:latin typeface="DM Sans" pitchFamily="34" charset="0"/>
                <a:ea typeface="DM Sans" pitchFamily="34" charset="-122"/>
                <a:cs typeface="DM Sans" pitchFamily="34" charset="-120"/>
              </a:rPr>
              <a:t>Access to safe drinking water is a fundamental human right and an essential component of public health, economic development, and environmental sustainability. The lack of access to clean water in rural areas poses significant challenges to these crucial aspects of human well-being.</a:t>
            </a:r>
            <a:endParaRPr lang="en-US" sz="1615" dirty="0"/>
          </a:p>
        </p:txBody>
      </p:sp>
      <p:sp>
        <p:nvSpPr>
          <p:cNvPr id="7" name="Shape 3"/>
          <p:cNvSpPr/>
          <p:nvPr/>
        </p:nvSpPr>
        <p:spPr>
          <a:xfrm>
            <a:off x="717709" y="5555456"/>
            <a:ext cx="461367" cy="461367"/>
          </a:xfrm>
          <a:prstGeom prst="roundRect">
            <a:avLst>
              <a:gd name="adj" fmla="val 18669"/>
            </a:avLst>
          </a:prstGeom>
          <a:solidFill>
            <a:srgbClr val="740B0B"/>
          </a:solidFill>
          <a:ln w="7620">
            <a:solidFill>
              <a:srgbClr val="8D2424"/>
            </a:solidFill>
            <a:prstDash val="solid"/>
          </a:ln>
        </p:spPr>
      </p:sp>
      <p:sp>
        <p:nvSpPr>
          <p:cNvPr id="8" name="Text 4"/>
          <p:cNvSpPr/>
          <p:nvPr/>
        </p:nvSpPr>
        <p:spPr>
          <a:xfrm>
            <a:off x="853202" y="5624155"/>
            <a:ext cx="190381" cy="323850"/>
          </a:xfrm>
          <a:prstGeom prst="rect">
            <a:avLst/>
          </a:prstGeom>
          <a:noFill/>
          <a:ln/>
        </p:spPr>
        <p:txBody>
          <a:bodyPr wrap="none" rtlCol="0" anchor="t"/>
          <a:lstStyle/>
          <a:p>
            <a:pPr marL="0" indent="0" algn="ctr">
              <a:lnSpc>
                <a:spcPts val="2550"/>
              </a:lnSpc>
              <a:buNone/>
            </a:pPr>
            <a:r>
              <a:rPr lang="en-US" sz="2550" dirty="0">
                <a:solidFill>
                  <a:srgbClr val="FFE5E5"/>
                </a:solidFill>
                <a:latin typeface="Dela Gothic One" pitchFamily="34" charset="0"/>
                <a:ea typeface="Dela Gothic One" pitchFamily="34" charset="-122"/>
                <a:cs typeface="Dela Gothic One" pitchFamily="34" charset="-120"/>
              </a:rPr>
              <a:t>1</a:t>
            </a:r>
            <a:endParaRPr lang="en-US" sz="2550" dirty="0"/>
          </a:p>
        </p:txBody>
      </p:sp>
      <p:sp>
        <p:nvSpPr>
          <p:cNvPr id="9" name="Text 5"/>
          <p:cNvSpPr/>
          <p:nvPr/>
        </p:nvSpPr>
        <p:spPr>
          <a:xfrm>
            <a:off x="1384102" y="5555456"/>
            <a:ext cx="2698313" cy="337185"/>
          </a:xfrm>
          <a:prstGeom prst="rect">
            <a:avLst/>
          </a:prstGeom>
          <a:noFill/>
          <a:ln/>
        </p:spPr>
        <p:txBody>
          <a:bodyPr wrap="none" rtlCol="0" anchor="t"/>
          <a:lstStyle/>
          <a:p>
            <a:pPr marL="0" indent="0">
              <a:lnSpc>
                <a:spcPts val="2656"/>
              </a:lnSpc>
              <a:buNone/>
            </a:pPr>
            <a:r>
              <a:rPr lang="en-US" sz="2125" dirty="0">
                <a:solidFill>
                  <a:srgbClr val="FFE5E5"/>
                </a:solidFill>
                <a:latin typeface="Dela Gothic One" pitchFamily="34" charset="0"/>
                <a:ea typeface="Dela Gothic One" pitchFamily="34" charset="-122"/>
                <a:cs typeface="Dela Gothic One" pitchFamily="34" charset="-120"/>
              </a:rPr>
              <a:t>Health Risks</a:t>
            </a:r>
            <a:endParaRPr lang="en-US" sz="2125" dirty="0"/>
          </a:p>
        </p:txBody>
      </p:sp>
      <p:sp>
        <p:nvSpPr>
          <p:cNvPr id="10" name="Text 6"/>
          <p:cNvSpPr/>
          <p:nvPr/>
        </p:nvSpPr>
        <p:spPr>
          <a:xfrm>
            <a:off x="1384102" y="6015633"/>
            <a:ext cx="3595211" cy="984052"/>
          </a:xfrm>
          <a:prstGeom prst="rect">
            <a:avLst/>
          </a:prstGeom>
          <a:noFill/>
          <a:ln/>
        </p:spPr>
        <p:txBody>
          <a:bodyPr wrap="square" rtlCol="0" anchor="t"/>
          <a:lstStyle/>
          <a:p>
            <a:pPr marL="0" indent="0">
              <a:lnSpc>
                <a:spcPts val="2584"/>
              </a:lnSpc>
              <a:buNone/>
            </a:pPr>
            <a:r>
              <a:rPr lang="en-US" sz="1615" dirty="0">
                <a:solidFill>
                  <a:srgbClr val="FFE5E5"/>
                </a:solidFill>
                <a:latin typeface="DM Sans" pitchFamily="34" charset="0"/>
                <a:ea typeface="DM Sans" pitchFamily="34" charset="-122"/>
                <a:cs typeface="DM Sans" pitchFamily="34" charset="-120"/>
              </a:rPr>
              <a:t>Unsafe water contributes to various diseases, including diarrhea, cholera, and typhoid fever.</a:t>
            </a:r>
            <a:endParaRPr lang="en-US" sz="1615" dirty="0"/>
          </a:p>
        </p:txBody>
      </p:sp>
      <p:sp>
        <p:nvSpPr>
          <p:cNvPr id="11" name="Shape 7"/>
          <p:cNvSpPr/>
          <p:nvPr/>
        </p:nvSpPr>
        <p:spPr>
          <a:xfrm>
            <a:off x="5184338" y="5555456"/>
            <a:ext cx="461367" cy="461367"/>
          </a:xfrm>
          <a:prstGeom prst="roundRect">
            <a:avLst>
              <a:gd name="adj" fmla="val 18669"/>
            </a:avLst>
          </a:prstGeom>
          <a:solidFill>
            <a:srgbClr val="740B0B"/>
          </a:solidFill>
          <a:ln w="7620">
            <a:solidFill>
              <a:srgbClr val="8D2424"/>
            </a:solidFill>
            <a:prstDash val="solid"/>
          </a:ln>
        </p:spPr>
      </p:sp>
      <p:sp>
        <p:nvSpPr>
          <p:cNvPr id="12" name="Text 8"/>
          <p:cNvSpPr/>
          <p:nvPr/>
        </p:nvSpPr>
        <p:spPr>
          <a:xfrm>
            <a:off x="5279827" y="5624155"/>
            <a:ext cx="270391" cy="323850"/>
          </a:xfrm>
          <a:prstGeom prst="rect">
            <a:avLst/>
          </a:prstGeom>
          <a:noFill/>
          <a:ln/>
        </p:spPr>
        <p:txBody>
          <a:bodyPr wrap="none" rtlCol="0" anchor="t"/>
          <a:lstStyle/>
          <a:p>
            <a:pPr marL="0" indent="0" algn="ctr">
              <a:lnSpc>
                <a:spcPts val="2550"/>
              </a:lnSpc>
              <a:buNone/>
            </a:pPr>
            <a:r>
              <a:rPr lang="en-US" sz="2550" dirty="0">
                <a:solidFill>
                  <a:srgbClr val="FFE5E5"/>
                </a:solidFill>
                <a:latin typeface="Dela Gothic One" pitchFamily="34" charset="0"/>
                <a:ea typeface="Dela Gothic One" pitchFamily="34" charset="-122"/>
                <a:cs typeface="Dela Gothic One" pitchFamily="34" charset="-120"/>
              </a:rPr>
              <a:t>2</a:t>
            </a:r>
            <a:endParaRPr lang="en-US" sz="2550" dirty="0"/>
          </a:p>
        </p:txBody>
      </p:sp>
      <p:sp>
        <p:nvSpPr>
          <p:cNvPr id="13" name="Text 9"/>
          <p:cNvSpPr/>
          <p:nvPr/>
        </p:nvSpPr>
        <p:spPr>
          <a:xfrm>
            <a:off x="5850731" y="5555456"/>
            <a:ext cx="3144560" cy="337185"/>
          </a:xfrm>
          <a:prstGeom prst="rect">
            <a:avLst/>
          </a:prstGeom>
          <a:noFill/>
          <a:ln/>
        </p:spPr>
        <p:txBody>
          <a:bodyPr wrap="none" rtlCol="0" anchor="t"/>
          <a:lstStyle/>
          <a:p>
            <a:pPr marL="0" indent="0">
              <a:lnSpc>
                <a:spcPts val="2656"/>
              </a:lnSpc>
              <a:buNone/>
            </a:pPr>
            <a:r>
              <a:rPr lang="en-US" sz="2125" dirty="0">
                <a:solidFill>
                  <a:srgbClr val="FFE5E5"/>
                </a:solidFill>
                <a:latin typeface="Dela Gothic One" pitchFamily="34" charset="0"/>
                <a:ea typeface="Dela Gothic One" pitchFamily="34" charset="-122"/>
                <a:cs typeface="Dela Gothic One" pitchFamily="34" charset="-120"/>
              </a:rPr>
              <a:t>Economic Disparity</a:t>
            </a:r>
            <a:endParaRPr lang="en-US" sz="2125" dirty="0"/>
          </a:p>
        </p:txBody>
      </p:sp>
      <p:sp>
        <p:nvSpPr>
          <p:cNvPr id="14" name="Text 10"/>
          <p:cNvSpPr/>
          <p:nvPr/>
        </p:nvSpPr>
        <p:spPr>
          <a:xfrm>
            <a:off x="5850731" y="6015633"/>
            <a:ext cx="3595211" cy="1312069"/>
          </a:xfrm>
          <a:prstGeom prst="rect">
            <a:avLst/>
          </a:prstGeom>
          <a:noFill/>
          <a:ln/>
        </p:spPr>
        <p:txBody>
          <a:bodyPr wrap="square" rtlCol="0" anchor="t"/>
          <a:lstStyle/>
          <a:p>
            <a:pPr marL="0" indent="0">
              <a:lnSpc>
                <a:spcPts val="2584"/>
              </a:lnSpc>
              <a:buNone/>
            </a:pPr>
            <a:r>
              <a:rPr lang="en-US" sz="1615" dirty="0">
                <a:solidFill>
                  <a:srgbClr val="FFE5E5"/>
                </a:solidFill>
                <a:latin typeface="DM Sans" pitchFamily="34" charset="0"/>
                <a:ea typeface="DM Sans" pitchFamily="34" charset="-122"/>
                <a:cs typeface="DM Sans" pitchFamily="34" charset="-120"/>
              </a:rPr>
              <a:t>Lack of clean water hinders economic growth by limiting agricultural productivity and impacting livelihoods.</a:t>
            </a:r>
            <a:endParaRPr lang="en-US" sz="1615" dirty="0"/>
          </a:p>
        </p:txBody>
      </p:sp>
      <p:sp>
        <p:nvSpPr>
          <p:cNvPr id="15" name="Shape 11"/>
          <p:cNvSpPr/>
          <p:nvPr/>
        </p:nvSpPr>
        <p:spPr>
          <a:xfrm>
            <a:off x="9650968" y="5555456"/>
            <a:ext cx="461367" cy="461367"/>
          </a:xfrm>
          <a:prstGeom prst="roundRect">
            <a:avLst>
              <a:gd name="adj" fmla="val 18669"/>
            </a:avLst>
          </a:prstGeom>
          <a:solidFill>
            <a:srgbClr val="740B0B"/>
          </a:solidFill>
          <a:ln w="7620">
            <a:solidFill>
              <a:srgbClr val="8D2424"/>
            </a:solidFill>
            <a:prstDash val="solid"/>
          </a:ln>
        </p:spPr>
      </p:sp>
      <p:sp>
        <p:nvSpPr>
          <p:cNvPr id="16" name="Text 12"/>
          <p:cNvSpPr/>
          <p:nvPr/>
        </p:nvSpPr>
        <p:spPr>
          <a:xfrm>
            <a:off x="9738955" y="5624155"/>
            <a:ext cx="285274" cy="323850"/>
          </a:xfrm>
          <a:prstGeom prst="rect">
            <a:avLst/>
          </a:prstGeom>
          <a:noFill/>
          <a:ln/>
        </p:spPr>
        <p:txBody>
          <a:bodyPr wrap="none" rtlCol="0" anchor="t"/>
          <a:lstStyle/>
          <a:p>
            <a:pPr marL="0" indent="0" algn="ctr">
              <a:lnSpc>
                <a:spcPts val="2550"/>
              </a:lnSpc>
              <a:buNone/>
            </a:pPr>
            <a:r>
              <a:rPr lang="en-US" sz="2550" dirty="0">
                <a:solidFill>
                  <a:srgbClr val="FFE5E5"/>
                </a:solidFill>
                <a:latin typeface="Dela Gothic One" pitchFamily="34" charset="0"/>
                <a:ea typeface="Dela Gothic One" pitchFamily="34" charset="-122"/>
                <a:cs typeface="Dela Gothic One" pitchFamily="34" charset="-120"/>
              </a:rPr>
              <a:t>3</a:t>
            </a:r>
            <a:endParaRPr lang="en-US" sz="2550" dirty="0"/>
          </a:p>
        </p:txBody>
      </p:sp>
      <p:sp>
        <p:nvSpPr>
          <p:cNvPr id="17" name="Text 13"/>
          <p:cNvSpPr/>
          <p:nvPr/>
        </p:nvSpPr>
        <p:spPr>
          <a:xfrm>
            <a:off x="10317361" y="5555456"/>
            <a:ext cx="3800237" cy="674370"/>
          </a:xfrm>
          <a:prstGeom prst="rect">
            <a:avLst/>
          </a:prstGeom>
          <a:noFill/>
          <a:ln/>
        </p:spPr>
        <p:txBody>
          <a:bodyPr wrap="square" rtlCol="0" anchor="t"/>
          <a:lstStyle/>
          <a:p>
            <a:pPr marL="0" indent="0">
              <a:lnSpc>
                <a:spcPts val="2656"/>
              </a:lnSpc>
              <a:buNone/>
            </a:pPr>
            <a:r>
              <a:rPr lang="en-US" sz="2125" dirty="0">
                <a:solidFill>
                  <a:srgbClr val="FFE5E5"/>
                </a:solidFill>
                <a:latin typeface="Dela Gothic One" pitchFamily="34" charset="0"/>
                <a:ea typeface="Dela Gothic One" pitchFamily="34" charset="-122"/>
                <a:cs typeface="Dela Gothic One" pitchFamily="34" charset="-120"/>
              </a:rPr>
              <a:t>Environmental Degradation</a:t>
            </a:r>
            <a:endParaRPr lang="en-US" sz="2125" dirty="0"/>
          </a:p>
        </p:txBody>
      </p:sp>
      <p:sp>
        <p:nvSpPr>
          <p:cNvPr id="18" name="Text 14"/>
          <p:cNvSpPr/>
          <p:nvPr/>
        </p:nvSpPr>
        <p:spPr>
          <a:xfrm>
            <a:off x="10317361" y="6352818"/>
            <a:ext cx="3595211" cy="1312069"/>
          </a:xfrm>
          <a:prstGeom prst="rect">
            <a:avLst/>
          </a:prstGeom>
          <a:noFill/>
          <a:ln/>
        </p:spPr>
        <p:txBody>
          <a:bodyPr wrap="square" rtlCol="0" anchor="t"/>
          <a:lstStyle/>
          <a:p>
            <a:pPr marL="0" indent="0">
              <a:lnSpc>
                <a:spcPts val="2584"/>
              </a:lnSpc>
              <a:buNone/>
            </a:pPr>
            <a:r>
              <a:rPr lang="en-US" sz="1615" dirty="0">
                <a:solidFill>
                  <a:srgbClr val="FFE5E5"/>
                </a:solidFill>
                <a:latin typeface="DM Sans" pitchFamily="34" charset="0"/>
                <a:ea typeface="DM Sans" pitchFamily="34" charset="-122"/>
                <a:cs typeface="DM Sans" pitchFamily="34" charset="-120"/>
              </a:rPr>
              <a:t>Overuse and contamination of water sources can lead to environmental degradation and ecosystem imbalances.</a:t>
            </a:r>
            <a:endParaRPr lang="en-US" sz="1615"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75000"/>
            </a:srgbClr>
          </a:solidFill>
          <a:ln/>
        </p:spPr>
      </p:sp>
      <p:sp>
        <p:nvSpPr>
          <p:cNvPr id="4" name="Text 1"/>
          <p:cNvSpPr/>
          <p:nvPr/>
        </p:nvSpPr>
        <p:spPr>
          <a:xfrm>
            <a:off x="758309" y="1526500"/>
            <a:ext cx="13113782" cy="1425416"/>
          </a:xfrm>
          <a:prstGeom prst="rect">
            <a:avLst/>
          </a:prstGeom>
          <a:noFill/>
          <a:ln/>
        </p:spPr>
        <p:txBody>
          <a:bodyPr wrap="square" rtlCol="0" anchor="t"/>
          <a:lstStyle/>
          <a:p>
            <a:pPr marL="0" indent="0">
              <a:lnSpc>
                <a:spcPts val="5612"/>
              </a:lnSpc>
              <a:buNone/>
            </a:pPr>
            <a:r>
              <a:rPr lang="en-US" sz="4489" dirty="0">
                <a:solidFill>
                  <a:srgbClr val="FAEBEB"/>
                </a:solidFill>
                <a:latin typeface="Dela Gothic One" pitchFamily="34" charset="0"/>
                <a:ea typeface="Dela Gothic One" pitchFamily="34" charset="-122"/>
                <a:cs typeface="Dela Gothic One" pitchFamily="34" charset="-120"/>
              </a:rPr>
              <a:t>The Problem: Lack of Access to Clean Drinking Water</a:t>
            </a:r>
            <a:endParaRPr lang="en-US" sz="4489" dirty="0"/>
          </a:p>
        </p:txBody>
      </p:sp>
      <p:sp>
        <p:nvSpPr>
          <p:cNvPr id="5" name="Text 2"/>
          <p:cNvSpPr/>
          <p:nvPr/>
        </p:nvSpPr>
        <p:spPr>
          <a:xfrm>
            <a:off x="758309" y="3385185"/>
            <a:ext cx="13113782" cy="693420"/>
          </a:xfrm>
          <a:prstGeom prst="rect">
            <a:avLst/>
          </a:prstGeom>
          <a:noFill/>
          <a:ln/>
        </p:spPr>
        <p:txBody>
          <a:bodyPr wrap="square" rtlCol="0" anchor="t"/>
          <a:lstStyle/>
          <a:p>
            <a:pPr marL="0" indent="0">
              <a:lnSpc>
                <a:spcPts val="2730"/>
              </a:lnSpc>
              <a:buNone/>
            </a:pPr>
            <a:r>
              <a:rPr lang="en-US" sz="1706" dirty="0">
                <a:solidFill>
                  <a:srgbClr val="FFE5E5"/>
                </a:solidFill>
                <a:latin typeface="DM Sans" pitchFamily="34" charset="0"/>
                <a:ea typeface="DM Sans" pitchFamily="34" charset="-122"/>
                <a:cs typeface="DM Sans" pitchFamily="34" charset="-120"/>
              </a:rPr>
              <a:t>Many rural communities around the world face significant challenges in accessing clean and safe drinking water. These challenges often stem from a combination of factors, including poverty, limited infrastructure, and lack of awareness about water safety.</a:t>
            </a:r>
            <a:endParaRPr lang="en-US" sz="1706" dirty="0"/>
          </a:p>
        </p:txBody>
      </p:sp>
      <p:sp>
        <p:nvSpPr>
          <p:cNvPr id="6" name="Text 3"/>
          <p:cNvSpPr/>
          <p:nvPr/>
        </p:nvSpPr>
        <p:spPr>
          <a:xfrm>
            <a:off x="758309" y="4538901"/>
            <a:ext cx="4018359" cy="712470"/>
          </a:xfrm>
          <a:prstGeom prst="rect">
            <a:avLst/>
          </a:prstGeom>
          <a:noFill/>
          <a:ln/>
        </p:spPr>
        <p:txBody>
          <a:bodyPr wrap="square" rtlCol="0" anchor="t"/>
          <a:lstStyle/>
          <a:p>
            <a:pPr marL="0" indent="0">
              <a:lnSpc>
                <a:spcPts val="2806"/>
              </a:lnSpc>
              <a:buNone/>
            </a:pPr>
            <a:r>
              <a:rPr lang="en-US" sz="2245" dirty="0">
                <a:solidFill>
                  <a:srgbClr val="FAEBEB"/>
                </a:solidFill>
                <a:latin typeface="Dela Gothic One" pitchFamily="34" charset="0"/>
                <a:ea typeface="Dela Gothic One" pitchFamily="34" charset="-122"/>
                <a:cs typeface="Dela Gothic One" pitchFamily="34" charset="-120"/>
              </a:rPr>
              <a:t>Poverty and Limited Resources</a:t>
            </a:r>
            <a:endParaRPr lang="en-US" sz="2245" dirty="0"/>
          </a:p>
        </p:txBody>
      </p:sp>
      <p:sp>
        <p:nvSpPr>
          <p:cNvPr id="7" name="Text 4"/>
          <p:cNvSpPr/>
          <p:nvPr/>
        </p:nvSpPr>
        <p:spPr>
          <a:xfrm>
            <a:off x="758309" y="5467945"/>
            <a:ext cx="4018359" cy="1040130"/>
          </a:xfrm>
          <a:prstGeom prst="rect">
            <a:avLst/>
          </a:prstGeom>
          <a:noFill/>
          <a:ln/>
        </p:spPr>
        <p:txBody>
          <a:bodyPr wrap="square" rtlCol="0" anchor="t"/>
          <a:lstStyle/>
          <a:p>
            <a:pPr marL="0" indent="0">
              <a:lnSpc>
                <a:spcPts val="2730"/>
              </a:lnSpc>
              <a:buNone/>
            </a:pPr>
            <a:r>
              <a:rPr lang="en-US" sz="1706" dirty="0">
                <a:solidFill>
                  <a:srgbClr val="FFE5E5"/>
                </a:solidFill>
                <a:latin typeface="DM Sans" pitchFamily="34" charset="0"/>
                <a:ea typeface="DM Sans" pitchFamily="34" charset="-122"/>
                <a:cs typeface="DM Sans" pitchFamily="34" charset="-120"/>
              </a:rPr>
              <a:t>Lack of financial resources prevents communities from investing in water infrastructure.</a:t>
            </a:r>
            <a:endParaRPr lang="en-US" sz="1706" dirty="0"/>
          </a:p>
        </p:txBody>
      </p:sp>
      <p:sp>
        <p:nvSpPr>
          <p:cNvPr id="8" name="Text 5"/>
          <p:cNvSpPr/>
          <p:nvPr/>
        </p:nvSpPr>
        <p:spPr>
          <a:xfrm>
            <a:off x="5312926" y="4538901"/>
            <a:ext cx="3425666" cy="356235"/>
          </a:xfrm>
          <a:prstGeom prst="rect">
            <a:avLst/>
          </a:prstGeom>
          <a:noFill/>
          <a:ln/>
        </p:spPr>
        <p:txBody>
          <a:bodyPr wrap="none" rtlCol="0" anchor="t"/>
          <a:lstStyle/>
          <a:p>
            <a:pPr marL="0" indent="0">
              <a:lnSpc>
                <a:spcPts val="2806"/>
              </a:lnSpc>
              <a:buNone/>
            </a:pPr>
            <a:r>
              <a:rPr lang="en-US" sz="2245" dirty="0">
                <a:solidFill>
                  <a:srgbClr val="FAEBEB"/>
                </a:solidFill>
                <a:latin typeface="Dela Gothic One" pitchFamily="34" charset="0"/>
                <a:ea typeface="Dela Gothic One" pitchFamily="34" charset="-122"/>
                <a:cs typeface="Dela Gothic One" pitchFamily="34" charset="-120"/>
              </a:rPr>
              <a:t>Infrastructure Gaps</a:t>
            </a:r>
            <a:endParaRPr lang="en-US" sz="2245" dirty="0"/>
          </a:p>
        </p:txBody>
      </p:sp>
      <p:sp>
        <p:nvSpPr>
          <p:cNvPr id="9" name="Text 6"/>
          <p:cNvSpPr/>
          <p:nvPr/>
        </p:nvSpPr>
        <p:spPr>
          <a:xfrm>
            <a:off x="5312926" y="5111710"/>
            <a:ext cx="4018359" cy="1040130"/>
          </a:xfrm>
          <a:prstGeom prst="rect">
            <a:avLst/>
          </a:prstGeom>
          <a:noFill/>
          <a:ln/>
        </p:spPr>
        <p:txBody>
          <a:bodyPr wrap="square" rtlCol="0" anchor="t"/>
          <a:lstStyle/>
          <a:p>
            <a:pPr marL="0" indent="0">
              <a:lnSpc>
                <a:spcPts val="2730"/>
              </a:lnSpc>
              <a:buNone/>
            </a:pPr>
            <a:r>
              <a:rPr lang="en-US" sz="1706" dirty="0">
                <a:solidFill>
                  <a:srgbClr val="FFE5E5"/>
                </a:solidFill>
                <a:latin typeface="DM Sans" pitchFamily="34" charset="0"/>
                <a:ea typeface="DM Sans" pitchFamily="34" charset="-122"/>
                <a:cs typeface="DM Sans" pitchFamily="34" charset="-120"/>
              </a:rPr>
              <a:t>Inadequate water supply systems and distribution networks contribute to water scarcity and contamination.</a:t>
            </a:r>
            <a:endParaRPr lang="en-US" sz="1706" dirty="0"/>
          </a:p>
        </p:txBody>
      </p:sp>
      <p:sp>
        <p:nvSpPr>
          <p:cNvPr id="10" name="Text 7"/>
          <p:cNvSpPr/>
          <p:nvPr/>
        </p:nvSpPr>
        <p:spPr>
          <a:xfrm>
            <a:off x="9867543" y="4538901"/>
            <a:ext cx="3239214" cy="356235"/>
          </a:xfrm>
          <a:prstGeom prst="rect">
            <a:avLst/>
          </a:prstGeom>
          <a:noFill/>
          <a:ln/>
        </p:spPr>
        <p:txBody>
          <a:bodyPr wrap="none" rtlCol="0" anchor="t"/>
          <a:lstStyle/>
          <a:p>
            <a:pPr marL="0" indent="0">
              <a:lnSpc>
                <a:spcPts val="2806"/>
              </a:lnSpc>
              <a:buNone/>
            </a:pPr>
            <a:r>
              <a:rPr lang="en-US" sz="2245" dirty="0">
                <a:solidFill>
                  <a:srgbClr val="FAEBEB"/>
                </a:solidFill>
                <a:latin typeface="Dela Gothic One" pitchFamily="34" charset="0"/>
                <a:ea typeface="Dela Gothic One" pitchFamily="34" charset="-122"/>
                <a:cs typeface="Dela Gothic One" pitchFamily="34" charset="-120"/>
              </a:rPr>
              <a:t>Limited Awareness</a:t>
            </a:r>
            <a:endParaRPr lang="en-US" sz="2245" dirty="0"/>
          </a:p>
        </p:txBody>
      </p:sp>
      <p:sp>
        <p:nvSpPr>
          <p:cNvPr id="11" name="Text 8"/>
          <p:cNvSpPr/>
          <p:nvPr/>
        </p:nvSpPr>
        <p:spPr>
          <a:xfrm>
            <a:off x="9867543" y="5111710"/>
            <a:ext cx="4018359" cy="1040130"/>
          </a:xfrm>
          <a:prstGeom prst="rect">
            <a:avLst/>
          </a:prstGeom>
          <a:noFill/>
          <a:ln/>
        </p:spPr>
        <p:txBody>
          <a:bodyPr wrap="square" rtlCol="0" anchor="t"/>
          <a:lstStyle/>
          <a:p>
            <a:pPr marL="0" indent="0">
              <a:lnSpc>
                <a:spcPts val="2730"/>
              </a:lnSpc>
              <a:buNone/>
            </a:pPr>
            <a:r>
              <a:rPr lang="en-US" sz="1706" dirty="0">
                <a:solidFill>
                  <a:srgbClr val="FFE5E5"/>
                </a:solidFill>
                <a:latin typeface="DM Sans" pitchFamily="34" charset="0"/>
                <a:ea typeface="DM Sans" pitchFamily="34" charset="-122"/>
                <a:cs typeface="DM Sans" pitchFamily="34" charset="-120"/>
              </a:rPr>
              <a:t>Lack of knowledge about water safety practices leads to contamination and health risks.</a:t>
            </a:r>
            <a:endParaRPr lang="en-US" sz="1706"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75000"/>
            </a:srgbClr>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672346" y="839272"/>
            <a:ext cx="7799308" cy="2527459"/>
          </a:xfrm>
          <a:prstGeom prst="rect">
            <a:avLst/>
          </a:prstGeom>
          <a:noFill/>
          <a:ln/>
        </p:spPr>
        <p:txBody>
          <a:bodyPr wrap="square" rtlCol="0" anchor="t"/>
          <a:lstStyle/>
          <a:p>
            <a:pPr marL="0" indent="0">
              <a:lnSpc>
                <a:spcPts val="4976"/>
              </a:lnSpc>
              <a:buNone/>
            </a:pPr>
            <a:r>
              <a:rPr lang="en-US" sz="3981" dirty="0">
                <a:solidFill>
                  <a:srgbClr val="FAEBEB"/>
                </a:solidFill>
                <a:latin typeface="Dela Gothic One" pitchFamily="34" charset="0"/>
                <a:ea typeface="Dela Gothic One" pitchFamily="34" charset="-122"/>
                <a:cs typeface="Dela Gothic One" pitchFamily="34" charset="-120"/>
              </a:rPr>
              <a:t>Many rural communities face challenges in accessing clean and safe drinking water</a:t>
            </a:r>
            <a:endParaRPr lang="en-US" sz="3981" dirty="0"/>
          </a:p>
        </p:txBody>
      </p:sp>
      <p:sp>
        <p:nvSpPr>
          <p:cNvPr id="6" name="Text 2"/>
          <p:cNvSpPr/>
          <p:nvPr/>
        </p:nvSpPr>
        <p:spPr>
          <a:xfrm>
            <a:off x="672346" y="3654862"/>
            <a:ext cx="7799308" cy="922258"/>
          </a:xfrm>
          <a:prstGeom prst="rect">
            <a:avLst/>
          </a:prstGeom>
          <a:noFill/>
          <a:ln/>
        </p:spPr>
        <p:txBody>
          <a:bodyPr wrap="square" rtlCol="0" anchor="t"/>
          <a:lstStyle/>
          <a:p>
            <a:pPr marL="0" indent="0">
              <a:lnSpc>
                <a:spcPts val="2420"/>
              </a:lnSpc>
              <a:buNone/>
            </a:pPr>
            <a:r>
              <a:rPr lang="en-US" sz="1513" dirty="0">
                <a:solidFill>
                  <a:srgbClr val="FFE5E5"/>
                </a:solidFill>
                <a:latin typeface="DM Sans" pitchFamily="34" charset="0"/>
                <a:ea typeface="DM Sans" pitchFamily="34" charset="-122"/>
                <a:cs typeface="DM Sans" pitchFamily="34" charset="-120"/>
              </a:rPr>
              <a:t>The lack of access to clean water has a profound impact on the lives of millions of people in rural areas. It affects their health, education, livelihoods, and overall well-being.</a:t>
            </a:r>
            <a:endParaRPr lang="en-US" sz="1513" dirty="0"/>
          </a:p>
        </p:txBody>
      </p:sp>
      <p:sp>
        <p:nvSpPr>
          <p:cNvPr id="7" name="Shape 3"/>
          <p:cNvSpPr/>
          <p:nvPr/>
        </p:nvSpPr>
        <p:spPr>
          <a:xfrm>
            <a:off x="672346" y="4793218"/>
            <a:ext cx="7799308" cy="2596991"/>
          </a:xfrm>
          <a:prstGeom prst="roundRect">
            <a:avLst>
              <a:gd name="adj" fmla="val 3107"/>
            </a:avLst>
          </a:prstGeom>
          <a:noFill/>
          <a:ln w="7620">
            <a:solidFill>
              <a:srgbClr val="FFFFFF">
                <a:alpha val="24000"/>
              </a:srgbClr>
            </a:solidFill>
            <a:prstDash val="solid"/>
          </a:ln>
        </p:spPr>
      </p:sp>
      <p:sp>
        <p:nvSpPr>
          <p:cNvPr id="8" name="Shape 4"/>
          <p:cNvSpPr/>
          <p:nvPr/>
        </p:nvSpPr>
        <p:spPr>
          <a:xfrm>
            <a:off x="679966" y="4800838"/>
            <a:ext cx="7784068" cy="860584"/>
          </a:xfrm>
          <a:prstGeom prst="rect">
            <a:avLst/>
          </a:prstGeom>
          <a:solidFill>
            <a:srgbClr val="FFFFFF">
              <a:alpha val="4000"/>
            </a:srgbClr>
          </a:solidFill>
          <a:ln/>
        </p:spPr>
      </p:sp>
      <p:sp>
        <p:nvSpPr>
          <p:cNvPr id="9" name="Text 5"/>
          <p:cNvSpPr/>
          <p:nvPr/>
        </p:nvSpPr>
        <p:spPr>
          <a:xfrm>
            <a:off x="872014" y="4923711"/>
            <a:ext cx="3504128" cy="307419"/>
          </a:xfrm>
          <a:prstGeom prst="rect">
            <a:avLst/>
          </a:prstGeom>
          <a:noFill/>
          <a:ln/>
        </p:spPr>
        <p:txBody>
          <a:bodyPr wrap="none" rtlCol="0" anchor="t"/>
          <a:lstStyle/>
          <a:p>
            <a:pPr marL="0" indent="0">
              <a:lnSpc>
                <a:spcPts val="2420"/>
              </a:lnSpc>
              <a:buNone/>
            </a:pPr>
            <a:r>
              <a:rPr lang="en-US" sz="1513" dirty="0">
                <a:solidFill>
                  <a:srgbClr val="FFE5E5"/>
                </a:solidFill>
                <a:latin typeface="DM Sans" pitchFamily="34" charset="0"/>
                <a:ea typeface="DM Sans" pitchFamily="34" charset="-122"/>
                <a:cs typeface="DM Sans" pitchFamily="34" charset="-120"/>
              </a:rPr>
              <a:t>Increased risk of waterborne diseases</a:t>
            </a:r>
            <a:endParaRPr lang="en-US" sz="1513" dirty="0"/>
          </a:p>
        </p:txBody>
      </p:sp>
      <p:sp>
        <p:nvSpPr>
          <p:cNvPr id="10" name="Text 6"/>
          <p:cNvSpPr/>
          <p:nvPr/>
        </p:nvSpPr>
        <p:spPr>
          <a:xfrm>
            <a:off x="4767858" y="4923711"/>
            <a:ext cx="3504128" cy="614839"/>
          </a:xfrm>
          <a:prstGeom prst="rect">
            <a:avLst/>
          </a:prstGeom>
          <a:noFill/>
          <a:ln/>
        </p:spPr>
        <p:txBody>
          <a:bodyPr wrap="square" rtlCol="0" anchor="t"/>
          <a:lstStyle/>
          <a:p>
            <a:pPr marL="0" indent="0">
              <a:lnSpc>
                <a:spcPts val="2420"/>
              </a:lnSpc>
              <a:buNone/>
            </a:pPr>
            <a:r>
              <a:rPr lang="en-US" sz="1513" dirty="0">
                <a:solidFill>
                  <a:srgbClr val="FFE5E5"/>
                </a:solidFill>
                <a:latin typeface="DM Sans" pitchFamily="34" charset="0"/>
                <a:ea typeface="DM Sans" pitchFamily="34" charset="-122"/>
                <a:cs typeface="DM Sans" pitchFamily="34" charset="-120"/>
              </a:rPr>
              <a:t>Reduced productivity and economic opportunities</a:t>
            </a:r>
            <a:endParaRPr lang="en-US" sz="1513" dirty="0"/>
          </a:p>
        </p:txBody>
      </p:sp>
      <p:sp>
        <p:nvSpPr>
          <p:cNvPr id="11" name="Shape 7"/>
          <p:cNvSpPr/>
          <p:nvPr/>
        </p:nvSpPr>
        <p:spPr>
          <a:xfrm>
            <a:off x="679966" y="5661422"/>
            <a:ext cx="7784068" cy="860584"/>
          </a:xfrm>
          <a:prstGeom prst="rect">
            <a:avLst/>
          </a:prstGeom>
          <a:solidFill>
            <a:srgbClr val="000000">
              <a:alpha val="4000"/>
            </a:srgbClr>
          </a:solidFill>
          <a:ln/>
        </p:spPr>
      </p:sp>
      <p:sp>
        <p:nvSpPr>
          <p:cNvPr id="12" name="Text 8"/>
          <p:cNvSpPr/>
          <p:nvPr/>
        </p:nvSpPr>
        <p:spPr>
          <a:xfrm>
            <a:off x="872014" y="5784294"/>
            <a:ext cx="3504128" cy="307419"/>
          </a:xfrm>
          <a:prstGeom prst="rect">
            <a:avLst/>
          </a:prstGeom>
          <a:noFill/>
          <a:ln/>
        </p:spPr>
        <p:txBody>
          <a:bodyPr wrap="none" rtlCol="0" anchor="t"/>
          <a:lstStyle/>
          <a:p>
            <a:pPr marL="0" indent="0">
              <a:lnSpc>
                <a:spcPts val="2420"/>
              </a:lnSpc>
              <a:buNone/>
            </a:pPr>
            <a:r>
              <a:rPr lang="en-US" sz="1513" dirty="0">
                <a:solidFill>
                  <a:srgbClr val="FFE5E5"/>
                </a:solidFill>
                <a:latin typeface="DM Sans" pitchFamily="34" charset="0"/>
                <a:ea typeface="DM Sans" pitchFamily="34" charset="-122"/>
                <a:cs typeface="DM Sans" pitchFamily="34" charset="-120"/>
              </a:rPr>
              <a:t>Increased time spent collecting water</a:t>
            </a:r>
            <a:endParaRPr lang="en-US" sz="1513" dirty="0"/>
          </a:p>
        </p:txBody>
      </p:sp>
      <p:sp>
        <p:nvSpPr>
          <p:cNvPr id="13" name="Text 9"/>
          <p:cNvSpPr/>
          <p:nvPr/>
        </p:nvSpPr>
        <p:spPr>
          <a:xfrm>
            <a:off x="4767858" y="5784294"/>
            <a:ext cx="3504128" cy="614839"/>
          </a:xfrm>
          <a:prstGeom prst="rect">
            <a:avLst/>
          </a:prstGeom>
          <a:noFill/>
          <a:ln/>
        </p:spPr>
        <p:txBody>
          <a:bodyPr wrap="square" rtlCol="0" anchor="t"/>
          <a:lstStyle/>
          <a:p>
            <a:pPr marL="0" indent="0">
              <a:lnSpc>
                <a:spcPts val="2420"/>
              </a:lnSpc>
              <a:buNone/>
            </a:pPr>
            <a:r>
              <a:rPr lang="en-US" sz="1513" dirty="0">
                <a:solidFill>
                  <a:srgbClr val="FFE5E5"/>
                </a:solidFill>
                <a:latin typeface="DM Sans" pitchFamily="34" charset="0"/>
                <a:ea typeface="DM Sans" pitchFamily="34" charset="-122"/>
                <a:cs typeface="DM Sans" pitchFamily="34" charset="-120"/>
              </a:rPr>
              <a:t>Environmental degradation due to overuse of water sources</a:t>
            </a:r>
            <a:endParaRPr lang="en-US" sz="1513" dirty="0"/>
          </a:p>
        </p:txBody>
      </p:sp>
      <p:sp>
        <p:nvSpPr>
          <p:cNvPr id="14" name="Shape 10"/>
          <p:cNvSpPr/>
          <p:nvPr/>
        </p:nvSpPr>
        <p:spPr>
          <a:xfrm>
            <a:off x="679966" y="6522006"/>
            <a:ext cx="7784068" cy="860584"/>
          </a:xfrm>
          <a:prstGeom prst="rect">
            <a:avLst/>
          </a:prstGeom>
          <a:solidFill>
            <a:srgbClr val="FFFFFF">
              <a:alpha val="4000"/>
            </a:srgbClr>
          </a:solidFill>
          <a:ln/>
        </p:spPr>
      </p:sp>
      <p:sp>
        <p:nvSpPr>
          <p:cNvPr id="15" name="Text 11"/>
          <p:cNvSpPr/>
          <p:nvPr/>
        </p:nvSpPr>
        <p:spPr>
          <a:xfrm>
            <a:off x="872014" y="6644878"/>
            <a:ext cx="3504128" cy="614839"/>
          </a:xfrm>
          <a:prstGeom prst="rect">
            <a:avLst/>
          </a:prstGeom>
          <a:noFill/>
          <a:ln/>
        </p:spPr>
        <p:txBody>
          <a:bodyPr wrap="square" rtlCol="0" anchor="t"/>
          <a:lstStyle/>
          <a:p>
            <a:pPr marL="0" indent="0">
              <a:lnSpc>
                <a:spcPts val="2420"/>
              </a:lnSpc>
              <a:buNone/>
            </a:pPr>
            <a:r>
              <a:rPr lang="en-US" sz="1513" dirty="0">
                <a:solidFill>
                  <a:srgbClr val="FFE5E5"/>
                </a:solidFill>
                <a:latin typeface="DM Sans" pitchFamily="34" charset="0"/>
                <a:ea typeface="DM Sans" pitchFamily="34" charset="-122"/>
                <a:cs typeface="DM Sans" pitchFamily="34" charset="-120"/>
              </a:rPr>
              <a:t>Health complications and higher healthcare costs</a:t>
            </a:r>
            <a:endParaRPr lang="en-US" sz="1513" dirty="0"/>
          </a:p>
        </p:txBody>
      </p:sp>
      <p:sp>
        <p:nvSpPr>
          <p:cNvPr id="16" name="Text 12"/>
          <p:cNvSpPr/>
          <p:nvPr/>
        </p:nvSpPr>
        <p:spPr>
          <a:xfrm>
            <a:off x="4767858" y="6644878"/>
            <a:ext cx="3504128" cy="614839"/>
          </a:xfrm>
          <a:prstGeom prst="rect">
            <a:avLst/>
          </a:prstGeom>
          <a:noFill/>
          <a:ln/>
        </p:spPr>
        <p:txBody>
          <a:bodyPr wrap="square" rtlCol="0" anchor="t"/>
          <a:lstStyle/>
          <a:p>
            <a:pPr marL="0" indent="0">
              <a:lnSpc>
                <a:spcPts val="2420"/>
              </a:lnSpc>
              <a:buNone/>
            </a:pPr>
            <a:r>
              <a:rPr lang="en-US" sz="1513" dirty="0">
                <a:solidFill>
                  <a:srgbClr val="FFE5E5"/>
                </a:solidFill>
                <a:latin typeface="DM Sans" pitchFamily="34" charset="0"/>
                <a:ea typeface="DM Sans" pitchFamily="34" charset="-122"/>
                <a:cs typeface="DM Sans" pitchFamily="34" charset="-120"/>
              </a:rPr>
              <a:t>Limited access to education and other essential services</a:t>
            </a:r>
            <a:endParaRPr lang="en-US" sz="1513"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75000"/>
            </a:srgbClr>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617577" y="761762"/>
            <a:ext cx="7908846" cy="1160859"/>
          </a:xfrm>
          <a:prstGeom prst="rect">
            <a:avLst/>
          </a:prstGeom>
          <a:noFill/>
          <a:ln/>
        </p:spPr>
        <p:txBody>
          <a:bodyPr wrap="square" rtlCol="0" anchor="t"/>
          <a:lstStyle/>
          <a:p>
            <a:pPr marL="0" indent="0">
              <a:lnSpc>
                <a:spcPts val="4571"/>
              </a:lnSpc>
              <a:buNone/>
            </a:pPr>
            <a:r>
              <a:rPr lang="en-US" sz="3657" dirty="0">
                <a:solidFill>
                  <a:srgbClr val="FAEBEB"/>
                </a:solidFill>
                <a:latin typeface="Dela Gothic One" pitchFamily="34" charset="0"/>
                <a:ea typeface="Dela Gothic One" pitchFamily="34" charset="-122"/>
                <a:cs typeface="Dela Gothic One" pitchFamily="34" charset="-120"/>
              </a:rPr>
              <a:t>Consequences of Lack of Clean Water</a:t>
            </a:r>
            <a:endParaRPr lang="en-US" sz="3657" dirty="0"/>
          </a:p>
        </p:txBody>
      </p:sp>
      <p:sp>
        <p:nvSpPr>
          <p:cNvPr id="6" name="Text 2"/>
          <p:cNvSpPr/>
          <p:nvPr/>
        </p:nvSpPr>
        <p:spPr>
          <a:xfrm>
            <a:off x="617577" y="2187297"/>
            <a:ext cx="7908846" cy="846892"/>
          </a:xfrm>
          <a:prstGeom prst="rect">
            <a:avLst/>
          </a:prstGeom>
          <a:noFill/>
          <a:ln/>
        </p:spPr>
        <p:txBody>
          <a:bodyPr wrap="square" rtlCol="0" anchor="t"/>
          <a:lstStyle/>
          <a:p>
            <a:pPr marL="0" indent="0">
              <a:lnSpc>
                <a:spcPts val="2223"/>
              </a:lnSpc>
              <a:buNone/>
            </a:pPr>
            <a:r>
              <a:rPr lang="en-US" sz="1390" dirty="0">
                <a:solidFill>
                  <a:srgbClr val="FFE5E5"/>
                </a:solidFill>
                <a:latin typeface="DM Sans" pitchFamily="34" charset="0"/>
                <a:ea typeface="DM Sans" pitchFamily="34" charset="-122"/>
                <a:cs typeface="DM Sans" pitchFamily="34" charset="-120"/>
              </a:rPr>
              <a:t>The consequences of a lack of access to clean water are multifaceted and far-reaching. They impact the health, economy, and environment of rural communities, perpetuating a cycle of poverty and hindering development.</a:t>
            </a:r>
            <a:endParaRPr lang="en-US" sz="1390" dirty="0"/>
          </a:p>
        </p:txBody>
      </p:sp>
      <p:pic>
        <p:nvPicPr>
          <p:cNvPr id="7" name="Image 2" descr="preencoded.png"/>
          <p:cNvPicPr>
            <a:picLocks noChangeAspect="1"/>
          </p:cNvPicPr>
          <p:nvPr/>
        </p:nvPicPr>
        <p:blipFill>
          <a:blip r:embed="rId5"/>
          <a:stretch>
            <a:fillRect/>
          </a:stretch>
        </p:blipFill>
        <p:spPr>
          <a:xfrm>
            <a:off x="617577" y="3232666"/>
            <a:ext cx="882253" cy="1411724"/>
          </a:xfrm>
          <a:prstGeom prst="rect">
            <a:avLst/>
          </a:prstGeom>
        </p:spPr>
      </p:pic>
      <p:sp>
        <p:nvSpPr>
          <p:cNvPr id="8" name="Text 3"/>
          <p:cNvSpPr/>
          <p:nvPr/>
        </p:nvSpPr>
        <p:spPr>
          <a:xfrm>
            <a:off x="1764506" y="3409117"/>
            <a:ext cx="2321838" cy="290155"/>
          </a:xfrm>
          <a:prstGeom prst="rect">
            <a:avLst/>
          </a:prstGeom>
          <a:noFill/>
          <a:ln/>
        </p:spPr>
        <p:txBody>
          <a:bodyPr wrap="none" rtlCol="0" anchor="t"/>
          <a:lstStyle/>
          <a:p>
            <a:pPr marL="0" indent="0" algn="l">
              <a:lnSpc>
                <a:spcPts val="2285"/>
              </a:lnSpc>
              <a:buNone/>
            </a:pPr>
            <a:r>
              <a:rPr lang="en-US" sz="1828" dirty="0">
                <a:solidFill>
                  <a:srgbClr val="FFE5E5"/>
                </a:solidFill>
                <a:latin typeface="Dela Gothic One" pitchFamily="34" charset="0"/>
                <a:ea typeface="Dela Gothic One" pitchFamily="34" charset="-122"/>
                <a:cs typeface="Dela Gothic One" pitchFamily="34" charset="-120"/>
              </a:rPr>
              <a:t>Health Impacts</a:t>
            </a:r>
            <a:endParaRPr lang="en-US" sz="1828" dirty="0"/>
          </a:p>
        </p:txBody>
      </p:sp>
      <p:sp>
        <p:nvSpPr>
          <p:cNvPr id="9" name="Text 4"/>
          <p:cNvSpPr/>
          <p:nvPr/>
        </p:nvSpPr>
        <p:spPr>
          <a:xfrm>
            <a:off x="1764506" y="3805118"/>
            <a:ext cx="6761917" cy="564594"/>
          </a:xfrm>
          <a:prstGeom prst="rect">
            <a:avLst/>
          </a:prstGeom>
          <a:noFill/>
          <a:ln/>
        </p:spPr>
        <p:txBody>
          <a:bodyPr wrap="square" rtlCol="0" anchor="t"/>
          <a:lstStyle/>
          <a:p>
            <a:pPr marL="0" indent="0" algn="l">
              <a:lnSpc>
                <a:spcPts val="2223"/>
              </a:lnSpc>
              <a:buNone/>
            </a:pPr>
            <a:r>
              <a:rPr lang="en-US" sz="1390" dirty="0">
                <a:solidFill>
                  <a:srgbClr val="FFE5E5"/>
                </a:solidFill>
                <a:latin typeface="DM Sans" pitchFamily="34" charset="0"/>
                <a:ea typeface="DM Sans" pitchFamily="34" charset="-122"/>
                <a:cs typeface="DM Sans" pitchFamily="34" charset="-120"/>
              </a:rPr>
              <a:t>Contaminated water leads to waterborne diseases, which can have serious health consequences, especially for children and vulnerable populations.</a:t>
            </a:r>
            <a:endParaRPr lang="en-US" sz="1390" dirty="0"/>
          </a:p>
        </p:txBody>
      </p:sp>
      <p:pic>
        <p:nvPicPr>
          <p:cNvPr id="10" name="Image 3" descr="preencoded.png"/>
          <p:cNvPicPr>
            <a:picLocks noChangeAspect="1"/>
          </p:cNvPicPr>
          <p:nvPr/>
        </p:nvPicPr>
        <p:blipFill>
          <a:blip r:embed="rId6"/>
          <a:stretch>
            <a:fillRect/>
          </a:stretch>
        </p:blipFill>
        <p:spPr>
          <a:xfrm>
            <a:off x="617577" y="4644390"/>
            <a:ext cx="882253" cy="1411724"/>
          </a:xfrm>
          <a:prstGeom prst="rect">
            <a:avLst/>
          </a:prstGeom>
        </p:spPr>
      </p:pic>
      <p:sp>
        <p:nvSpPr>
          <p:cNvPr id="11" name="Text 5"/>
          <p:cNvSpPr/>
          <p:nvPr/>
        </p:nvSpPr>
        <p:spPr>
          <a:xfrm>
            <a:off x="1764506" y="4820841"/>
            <a:ext cx="2613660" cy="290155"/>
          </a:xfrm>
          <a:prstGeom prst="rect">
            <a:avLst/>
          </a:prstGeom>
          <a:noFill/>
          <a:ln/>
        </p:spPr>
        <p:txBody>
          <a:bodyPr wrap="none" rtlCol="0" anchor="t"/>
          <a:lstStyle/>
          <a:p>
            <a:pPr marL="0" indent="0" algn="l">
              <a:lnSpc>
                <a:spcPts val="2285"/>
              </a:lnSpc>
              <a:buNone/>
            </a:pPr>
            <a:r>
              <a:rPr lang="en-US" sz="1828" dirty="0">
                <a:solidFill>
                  <a:srgbClr val="FFE5E5"/>
                </a:solidFill>
                <a:latin typeface="Dela Gothic One" pitchFamily="34" charset="0"/>
                <a:ea typeface="Dela Gothic One" pitchFamily="34" charset="-122"/>
                <a:cs typeface="Dela Gothic One" pitchFamily="34" charset="-120"/>
              </a:rPr>
              <a:t>Economic Impacts</a:t>
            </a:r>
            <a:endParaRPr lang="en-US" sz="1828" dirty="0"/>
          </a:p>
        </p:txBody>
      </p:sp>
      <p:sp>
        <p:nvSpPr>
          <p:cNvPr id="12" name="Text 6"/>
          <p:cNvSpPr/>
          <p:nvPr/>
        </p:nvSpPr>
        <p:spPr>
          <a:xfrm>
            <a:off x="1764506" y="5216843"/>
            <a:ext cx="6761917" cy="564594"/>
          </a:xfrm>
          <a:prstGeom prst="rect">
            <a:avLst/>
          </a:prstGeom>
          <a:noFill/>
          <a:ln/>
        </p:spPr>
        <p:txBody>
          <a:bodyPr wrap="square" rtlCol="0" anchor="t"/>
          <a:lstStyle/>
          <a:p>
            <a:pPr marL="0" indent="0" algn="l">
              <a:lnSpc>
                <a:spcPts val="2223"/>
              </a:lnSpc>
              <a:buNone/>
            </a:pPr>
            <a:r>
              <a:rPr lang="en-US" sz="1390" dirty="0">
                <a:solidFill>
                  <a:srgbClr val="FFE5E5"/>
                </a:solidFill>
                <a:latin typeface="DM Sans" pitchFamily="34" charset="0"/>
                <a:ea typeface="DM Sans" pitchFamily="34" charset="-122"/>
                <a:cs typeface="DM Sans" pitchFamily="34" charset="-120"/>
              </a:rPr>
              <a:t>Lack of clean water limits agricultural productivity and hampers economic growth in rural areas, leading to poverty and unemployment.</a:t>
            </a:r>
            <a:endParaRPr lang="en-US" sz="1390" dirty="0"/>
          </a:p>
        </p:txBody>
      </p:sp>
      <p:pic>
        <p:nvPicPr>
          <p:cNvPr id="13" name="Image 4" descr="preencoded.png"/>
          <p:cNvPicPr>
            <a:picLocks noChangeAspect="1"/>
          </p:cNvPicPr>
          <p:nvPr/>
        </p:nvPicPr>
        <p:blipFill>
          <a:blip r:embed="rId7"/>
          <a:stretch>
            <a:fillRect/>
          </a:stretch>
        </p:blipFill>
        <p:spPr>
          <a:xfrm>
            <a:off x="617577" y="6056114"/>
            <a:ext cx="882253" cy="1411724"/>
          </a:xfrm>
          <a:prstGeom prst="rect">
            <a:avLst/>
          </a:prstGeom>
        </p:spPr>
      </p:pic>
      <p:sp>
        <p:nvSpPr>
          <p:cNvPr id="14" name="Text 7"/>
          <p:cNvSpPr/>
          <p:nvPr/>
        </p:nvSpPr>
        <p:spPr>
          <a:xfrm>
            <a:off x="1764506" y="6232565"/>
            <a:ext cx="3259098" cy="290155"/>
          </a:xfrm>
          <a:prstGeom prst="rect">
            <a:avLst/>
          </a:prstGeom>
          <a:noFill/>
          <a:ln/>
        </p:spPr>
        <p:txBody>
          <a:bodyPr wrap="none" rtlCol="0" anchor="t"/>
          <a:lstStyle/>
          <a:p>
            <a:pPr marL="0" indent="0" algn="l">
              <a:lnSpc>
                <a:spcPts val="2285"/>
              </a:lnSpc>
              <a:buNone/>
            </a:pPr>
            <a:r>
              <a:rPr lang="en-US" sz="1828" dirty="0">
                <a:solidFill>
                  <a:srgbClr val="FFE5E5"/>
                </a:solidFill>
                <a:latin typeface="Dela Gothic One" pitchFamily="34" charset="0"/>
                <a:ea typeface="Dela Gothic One" pitchFamily="34" charset="-122"/>
                <a:cs typeface="Dela Gothic One" pitchFamily="34" charset="-120"/>
              </a:rPr>
              <a:t>Environmental Impacts</a:t>
            </a:r>
            <a:endParaRPr lang="en-US" sz="1828" dirty="0"/>
          </a:p>
        </p:txBody>
      </p:sp>
      <p:sp>
        <p:nvSpPr>
          <p:cNvPr id="15" name="Text 8"/>
          <p:cNvSpPr/>
          <p:nvPr/>
        </p:nvSpPr>
        <p:spPr>
          <a:xfrm>
            <a:off x="1764506" y="6628567"/>
            <a:ext cx="6761917" cy="564594"/>
          </a:xfrm>
          <a:prstGeom prst="rect">
            <a:avLst/>
          </a:prstGeom>
          <a:noFill/>
          <a:ln/>
        </p:spPr>
        <p:txBody>
          <a:bodyPr wrap="square" rtlCol="0" anchor="t"/>
          <a:lstStyle/>
          <a:p>
            <a:pPr marL="0" indent="0" algn="l">
              <a:lnSpc>
                <a:spcPts val="2223"/>
              </a:lnSpc>
              <a:buNone/>
            </a:pPr>
            <a:r>
              <a:rPr lang="en-US" sz="1390" dirty="0">
                <a:solidFill>
                  <a:srgbClr val="FFE5E5"/>
                </a:solidFill>
                <a:latin typeface="DM Sans" pitchFamily="34" charset="0"/>
                <a:ea typeface="DM Sans" pitchFamily="34" charset="-122"/>
                <a:cs typeface="DM Sans" pitchFamily="34" charset="-120"/>
              </a:rPr>
              <a:t>Overuse and contamination of water sources lead to environmental degradation and ecosystem imbalances, jeopardizing biodiversity and sustainability.</a:t>
            </a:r>
            <a:endParaRPr lang="en-US" sz="139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75000"/>
            </a:srgbClr>
          </a:solidFill>
          <a:ln/>
        </p:spPr>
      </p:sp>
      <p:pic>
        <p:nvPicPr>
          <p:cNvPr id="4" name="Image 1" descr="preencoded.png"/>
          <p:cNvPicPr>
            <a:picLocks noChangeAspect="1"/>
          </p:cNvPicPr>
          <p:nvPr/>
        </p:nvPicPr>
        <p:blipFill>
          <a:blip r:embed="rId4"/>
          <a:stretch>
            <a:fillRect/>
          </a:stretch>
        </p:blipFill>
        <p:spPr>
          <a:xfrm>
            <a:off x="0" y="0"/>
            <a:ext cx="14630400" cy="2708196"/>
          </a:xfrm>
          <a:prstGeom prst="rect">
            <a:avLst/>
          </a:prstGeom>
        </p:spPr>
      </p:pic>
      <p:sp>
        <p:nvSpPr>
          <p:cNvPr id="5" name="Text 1"/>
          <p:cNvSpPr/>
          <p:nvPr/>
        </p:nvSpPr>
        <p:spPr>
          <a:xfrm>
            <a:off x="758309" y="3423166"/>
            <a:ext cx="5701546" cy="712708"/>
          </a:xfrm>
          <a:prstGeom prst="rect">
            <a:avLst/>
          </a:prstGeom>
          <a:noFill/>
          <a:ln/>
        </p:spPr>
        <p:txBody>
          <a:bodyPr wrap="none" rtlCol="0" anchor="t"/>
          <a:lstStyle/>
          <a:p>
            <a:pPr marL="0" indent="0">
              <a:lnSpc>
                <a:spcPts val="5612"/>
              </a:lnSpc>
              <a:buNone/>
            </a:pPr>
            <a:r>
              <a:rPr lang="en-US" sz="4489" dirty="0">
                <a:solidFill>
                  <a:srgbClr val="FAEBEB"/>
                </a:solidFill>
                <a:latin typeface="Dela Gothic One" pitchFamily="34" charset="0"/>
                <a:ea typeface="Dela Gothic One" pitchFamily="34" charset="-122"/>
                <a:cs typeface="Dela Gothic One" pitchFamily="34" charset="-120"/>
              </a:rPr>
              <a:t>Health Impacts</a:t>
            </a:r>
            <a:endParaRPr lang="en-US" sz="4489" dirty="0"/>
          </a:p>
        </p:txBody>
      </p:sp>
      <p:sp>
        <p:nvSpPr>
          <p:cNvPr id="6" name="Text 2"/>
          <p:cNvSpPr/>
          <p:nvPr/>
        </p:nvSpPr>
        <p:spPr>
          <a:xfrm>
            <a:off x="758309" y="4460796"/>
            <a:ext cx="13113782" cy="693420"/>
          </a:xfrm>
          <a:prstGeom prst="rect">
            <a:avLst/>
          </a:prstGeom>
          <a:noFill/>
          <a:ln/>
        </p:spPr>
        <p:txBody>
          <a:bodyPr wrap="square" rtlCol="0" anchor="t"/>
          <a:lstStyle/>
          <a:p>
            <a:pPr marL="0" indent="0">
              <a:lnSpc>
                <a:spcPts val="2730"/>
              </a:lnSpc>
              <a:buNone/>
            </a:pPr>
            <a:r>
              <a:rPr lang="en-US" sz="1706" dirty="0">
                <a:solidFill>
                  <a:srgbClr val="FFE5E5"/>
                </a:solidFill>
                <a:latin typeface="DM Sans" pitchFamily="34" charset="0"/>
                <a:ea typeface="DM Sans" pitchFamily="34" charset="-122"/>
                <a:cs typeface="DM Sans" pitchFamily="34" charset="-120"/>
              </a:rPr>
              <a:t>Lack of access to clean water contributes significantly to the spread of waterborne diseases. These diseases can cause severe illness, disability, and even death, particularly among vulnerable populations such as children, pregnant women, and the elderly.</a:t>
            </a:r>
            <a:endParaRPr lang="en-US" sz="1706" dirty="0"/>
          </a:p>
        </p:txBody>
      </p:sp>
      <p:sp>
        <p:nvSpPr>
          <p:cNvPr id="7" name="Shape 3"/>
          <p:cNvSpPr/>
          <p:nvPr/>
        </p:nvSpPr>
        <p:spPr>
          <a:xfrm>
            <a:off x="758309" y="5641658"/>
            <a:ext cx="487442" cy="487442"/>
          </a:xfrm>
          <a:prstGeom prst="roundRect">
            <a:avLst>
              <a:gd name="adj" fmla="val 18669"/>
            </a:avLst>
          </a:prstGeom>
          <a:solidFill>
            <a:srgbClr val="740B0B"/>
          </a:solidFill>
          <a:ln w="7620">
            <a:solidFill>
              <a:srgbClr val="8D2424"/>
            </a:solidFill>
            <a:prstDash val="solid"/>
          </a:ln>
        </p:spPr>
      </p:sp>
      <p:sp>
        <p:nvSpPr>
          <p:cNvPr id="8" name="Text 4"/>
          <p:cNvSpPr/>
          <p:nvPr/>
        </p:nvSpPr>
        <p:spPr>
          <a:xfrm>
            <a:off x="901422" y="5714286"/>
            <a:ext cx="201097" cy="342067"/>
          </a:xfrm>
          <a:prstGeom prst="rect">
            <a:avLst/>
          </a:prstGeom>
          <a:noFill/>
          <a:ln/>
        </p:spPr>
        <p:txBody>
          <a:bodyPr wrap="none" rtlCol="0" anchor="t"/>
          <a:lstStyle/>
          <a:p>
            <a:pPr marL="0" indent="0" algn="ctr">
              <a:lnSpc>
                <a:spcPts val="2694"/>
              </a:lnSpc>
              <a:buNone/>
            </a:pPr>
            <a:r>
              <a:rPr lang="en-US" sz="2694" dirty="0">
                <a:solidFill>
                  <a:srgbClr val="FFE5E5"/>
                </a:solidFill>
                <a:latin typeface="Dela Gothic One" pitchFamily="34" charset="0"/>
                <a:ea typeface="Dela Gothic One" pitchFamily="34" charset="-122"/>
                <a:cs typeface="Dela Gothic One" pitchFamily="34" charset="-120"/>
              </a:rPr>
              <a:t>1</a:t>
            </a:r>
            <a:endParaRPr lang="en-US" sz="2694" dirty="0"/>
          </a:p>
        </p:txBody>
      </p:sp>
      <p:sp>
        <p:nvSpPr>
          <p:cNvPr id="9" name="Text 5"/>
          <p:cNvSpPr/>
          <p:nvPr/>
        </p:nvSpPr>
        <p:spPr>
          <a:xfrm>
            <a:off x="1462326" y="5641658"/>
            <a:ext cx="2850713" cy="356235"/>
          </a:xfrm>
          <a:prstGeom prst="rect">
            <a:avLst/>
          </a:prstGeom>
          <a:noFill/>
          <a:ln/>
        </p:spPr>
        <p:txBody>
          <a:bodyPr wrap="none" rtlCol="0" anchor="t"/>
          <a:lstStyle/>
          <a:p>
            <a:pPr marL="0" indent="0">
              <a:lnSpc>
                <a:spcPts val="2806"/>
              </a:lnSpc>
              <a:buNone/>
            </a:pPr>
            <a:r>
              <a:rPr lang="en-US" sz="2245" dirty="0">
                <a:solidFill>
                  <a:srgbClr val="FFE5E5"/>
                </a:solidFill>
                <a:latin typeface="Dela Gothic One" pitchFamily="34" charset="0"/>
                <a:ea typeface="Dela Gothic One" pitchFamily="34" charset="-122"/>
                <a:cs typeface="Dela Gothic One" pitchFamily="34" charset="-120"/>
              </a:rPr>
              <a:t>Diarrhea</a:t>
            </a:r>
            <a:endParaRPr lang="en-US" sz="2245" dirty="0"/>
          </a:p>
        </p:txBody>
      </p:sp>
      <p:sp>
        <p:nvSpPr>
          <p:cNvPr id="10" name="Text 6"/>
          <p:cNvSpPr/>
          <p:nvPr/>
        </p:nvSpPr>
        <p:spPr>
          <a:xfrm>
            <a:off x="1462326" y="6127790"/>
            <a:ext cx="3522821" cy="1386840"/>
          </a:xfrm>
          <a:prstGeom prst="rect">
            <a:avLst/>
          </a:prstGeom>
          <a:noFill/>
          <a:ln/>
        </p:spPr>
        <p:txBody>
          <a:bodyPr wrap="square" rtlCol="0" anchor="t"/>
          <a:lstStyle/>
          <a:p>
            <a:pPr marL="0" indent="0">
              <a:lnSpc>
                <a:spcPts val="2730"/>
              </a:lnSpc>
              <a:buNone/>
            </a:pPr>
            <a:r>
              <a:rPr lang="en-US" sz="1706" dirty="0">
                <a:solidFill>
                  <a:srgbClr val="FFE5E5"/>
                </a:solidFill>
                <a:latin typeface="DM Sans" pitchFamily="34" charset="0"/>
                <a:ea typeface="DM Sans" pitchFamily="34" charset="-122"/>
                <a:cs typeface="DM Sans" pitchFamily="34" charset="-120"/>
              </a:rPr>
              <a:t>A common waterborne disease that can cause dehydration, malnutrition, and death, especially in children.</a:t>
            </a:r>
            <a:endParaRPr lang="en-US" sz="1706" dirty="0"/>
          </a:p>
        </p:txBody>
      </p:sp>
      <p:sp>
        <p:nvSpPr>
          <p:cNvPr id="11" name="Shape 7"/>
          <p:cNvSpPr/>
          <p:nvPr/>
        </p:nvSpPr>
        <p:spPr>
          <a:xfrm>
            <a:off x="5201722" y="5641658"/>
            <a:ext cx="487442" cy="487442"/>
          </a:xfrm>
          <a:prstGeom prst="roundRect">
            <a:avLst>
              <a:gd name="adj" fmla="val 18669"/>
            </a:avLst>
          </a:prstGeom>
          <a:solidFill>
            <a:srgbClr val="740B0B"/>
          </a:solidFill>
          <a:ln w="7620">
            <a:solidFill>
              <a:srgbClr val="8D2424"/>
            </a:solidFill>
            <a:prstDash val="solid"/>
          </a:ln>
        </p:spPr>
      </p:sp>
      <p:sp>
        <p:nvSpPr>
          <p:cNvPr id="12" name="Text 8"/>
          <p:cNvSpPr/>
          <p:nvPr/>
        </p:nvSpPr>
        <p:spPr>
          <a:xfrm>
            <a:off x="5302568" y="5714286"/>
            <a:ext cx="285631" cy="342067"/>
          </a:xfrm>
          <a:prstGeom prst="rect">
            <a:avLst/>
          </a:prstGeom>
          <a:noFill/>
          <a:ln/>
        </p:spPr>
        <p:txBody>
          <a:bodyPr wrap="none" rtlCol="0" anchor="t"/>
          <a:lstStyle/>
          <a:p>
            <a:pPr marL="0" indent="0" algn="ctr">
              <a:lnSpc>
                <a:spcPts val="2694"/>
              </a:lnSpc>
              <a:buNone/>
            </a:pPr>
            <a:r>
              <a:rPr lang="en-US" sz="2694" dirty="0">
                <a:solidFill>
                  <a:srgbClr val="FFE5E5"/>
                </a:solidFill>
                <a:latin typeface="Dela Gothic One" pitchFamily="34" charset="0"/>
                <a:ea typeface="Dela Gothic One" pitchFamily="34" charset="-122"/>
                <a:cs typeface="Dela Gothic One" pitchFamily="34" charset="-120"/>
              </a:rPr>
              <a:t>2</a:t>
            </a:r>
            <a:endParaRPr lang="en-US" sz="2694" dirty="0"/>
          </a:p>
        </p:txBody>
      </p:sp>
      <p:sp>
        <p:nvSpPr>
          <p:cNvPr id="13" name="Text 9"/>
          <p:cNvSpPr/>
          <p:nvPr/>
        </p:nvSpPr>
        <p:spPr>
          <a:xfrm>
            <a:off x="5905738" y="5641658"/>
            <a:ext cx="2850713" cy="356235"/>
          </a:xfrm>
          <a:prstGeom prst="rect">
            <a:avLst/>
          </a:prstGeom>
          <a:noFill/>
          <a:ln/>
        </p:spPr>
        <p:txBody>
          <a:bodyPr wrap="none" rtlCol="0" anchor="t"/>
          <a:lstStyle/>
          <a:p>
            <a:pPr marL="0" indent="0">
              <a:lnSpc>
                <a:spcPts val="2806"/>
              </a:lnSpc>
              <a:buNone/>
            </a:pPr>
            <a:r>
              <a:rPr lang="en-US" sz="2245" dirty="0">
                <a:solidFill>
                  <a:srgbClr val="FFE5E5"/>
                </a:solidFill>
                <a:latin typeface="Dela Gothic One" pitchFamily="34" charset="0"/>
                <a:ea typeface="Dela Gothic One" pitchFamily="34" charset="-122"/>
                <a:cs typeface="Dela Gothic One" pitchFamily="34" charset="-120"/>
              </a:rPr>
              <a:t>Cholera</a:t>
            </a:r>
            <a:endParaRPr lang="en-US" sz="2245" dirty="0"/>
          </a:p>
        </p:txBody>
      </p:sp>
      <p:sp>
        <p:nvSpPr>
          <p:cNvPr id="14" name="Text 10"/>
          <p:cNvSpPr/>
          <p:nvPr/>
        </p:nvSpPr>
        <p:spPr>
          <a:xfrm>
            <a:off x="5905738" y="6127790"/>
            <a:ext cx="3522821" cy="1040130"/>
          </a:xfrm>
          <a:prstGeom prst="rect">
            <a:avLst/>
          </a:prstGeom>
          <a:noFill/>
          <a:ln/>
        </p:spPr>
        <p:txBody>
          <a:bodyPr wrap="square" rtlCol="0" anchor="t"/>
          <a:lstStyle/>
          <a:p>
            <a:pPr marL="0" indent="0">
              <a:lnSpc>
                <a:spcPts val="2730"/>
              </a:lnSpc>
              <a:buNone/>
            </a:pPr>
            <a:r>
              <a:rPr lang="en-US" sz="1706" dirty="0">
                <a:solidFill>
                  <a:srgbClr val="FFE5E5"/>
                </a:solidFill>
                <a:latin typeface="DM Sans" pitchFamily="34" charset="0"/>
                <a:ea typeface="DM Sans" pitchFamily="34" charset="-122"/>
                <a:cs typeface="DM Sans" pitchFamily="34" charset="-120"/>
              </a:rPr>
              <a:t>A severe diarrheal disease that can quickly lead to dehydration and death if not treated promptly.</a:t>
            </a:r>
            <a:endParaRPr lang="en-US" sz="1706" dirty="0"/>
          </a:p>
        </p:txBody>
      </p:sp>
      <p:sp>
        <p:nvSpPr>
          <p:cNvPr id="15" name="Shape 11"/>
          <p:cNvSpPr/>
          <p:nvPr/>
        </p:nvSpPr>
        <p:spPr>
          <a:xfrm>
            <a:off x="9645134" y="5641658"/>
            <a:ext cx="487442" cy="487442"/>
          </a:xfrm>
          <a:prstGeom prst="roundRect">
            <a:avLst>
              <a:gd name="adj" fmla="val 18669"/>
            </a:avLst>
          </a:prstGeom>
          <a:solidFill>
            <a:srgbClr val="740B0B"/>
          </a:solidFill>
          <a:ln w="7620">
            <a:solidFill>
              <a:srgbClr val="8D2424"/>
            </a:solidFill>
            <a:prstDash val="solid"/>
          </a:ln>
        </p:spPr>
      </p:sp>
      <p:sp>
        <p:nvSpPr>
          <p:cNvPr id="16" name="Text 12"/>
          <p:cNvSpPr/>
          <p:nvPr/>
        </p:nvSpPr>
        <p:spPr>
          <a:xfrm>
            <a:off x="9738122" y="5714286"/>
            <a:ext cx="301347" cy="342067"/>
          </a:xfrm>
          <a:prstGeom prst="rect">
            <a:avLst/>
          </a:prstGeom>
          <a:noFill/>
          <a:ln/>
        </p:spPr>
        <p:txBody>
          <a:bodyPr wrap="none" rtlCol="0" anchor="t"/>
          <a:lstStyle/>
          <a:p>
            <a:pPr marL="0" indent="0" algn="ctr">
              <a:lnSpc>
                <a:spcPts val="2694"/>
              </a:lnSpc>
              <a:buNone/>
            </a:pPr>
            <a:r>
              <a:rPr lang="en-US" sz="2694" dirty="0">
                <a:solidFill>
                  <a:srgbClr val="FFE5E5"/>
                </a:solidFill>
                <a:latin typeface="Dela Gothic One" pitchFamily="34" charset="0"/>
                <a:ea typeface="Dela Gothic One" pitchFamily="34" charset="-122"/>
                <a:cs typeface="Dela Gothic One" pitchFamily="34" charset="-120"/>
              </a:rPr>
              <a:t>3</a:t>
            </a:r>
            <a:endParaRPr lang="en-US" sz="2694" dirty="0"/>
          </a:p>
        </p:txBody>
      </p:sp>
      <p:sp>
        <p:nvSpPr>
          <p:cNvPr id="17" name="Text 13"/>
          <p:cNvSpPr/>
          <p:nvPr/>
        </p:nvSpPr>
        <p:spPr>
          <a:xfrm>
            <a:off x="10349151" y="5641658"/>
            <a:ext cx="2850713" cy="356235"/>
          </a:xfrm>
          <a:prstGeom prst="rect">
            <a:avLst/>
          </a:prstGeom>
          <a:noFill/>
          <a:ln/>
        </p:spPr>
        <p:txBody>
          <a:bodyPr wrap="none" rtlCol="0" anchor="t"/>
          <a:lstStyle/>
          <a:p>
            <a:pPr marL="0" indent="0">
              <a:lnSpc>
                <a:spcPts val="2806"/>
              </a:lnSpc>
              <a:buNone/>
            </a:pPr>
            <a:r>
              <a:rPr lang="en-US" sz="2245" dirty="0">
                <a:solidFill>
                  <a:srgbClr val="FFE5E5"/>
                </a:solidFill>
                <a:latin typeface="Dela Gothic One" pitchFamily="34" charset="0"/>
                <a:ea typeface="Dela Gothic One" pitchFamily="34" charset="-122"/>
                <a:cs typeface="Dela Gothic One" pitchFamily="34" charset="-120"/>
              </a:rPr>
              <a:t>Typhoid Fever</a:t>
            </a:r>
            <a:endParaRPr lang="en-US" sz="2245" dirty="0"/>
          </a:p>
        </p:txBody>
      </p:sp>
      <p:sp>
        <p:nvSpPr>
          <p:cNvPr id="18" name="Text 14"/>
          <p:cNvSpPr/>
          <p:nvPr/>
        </p:nvSpPr>
        <p:spPr>
          <a:xfrm>
            <a:off x="10349151" y="6127790"/>
            <a:ext cx="3522821" cy="1386840"/>
          </a:xfrm>
          <a:prstGeom prst="rect">
            <a:avLst/>
          </a:prstGeom>
          <a:noFill/>
          <a:ln/>
        </p:spPr>
        <p:txBody>
          <a:bodyPr wrap="square" rtlCol="0" anchor="t"/>
          <a:lstStyle/>
          <a:p>
            <a:pPr marL="0" indent="0">
              <a:lnSpc>
                <a:spcPts val="2730"/>
              </a:lnSpc>
              <a:buNone/>
            </a:pPr>
            <a:r>
              <a:rPr lang="en-US" sz="1706" dirty="0">
                <a:solidFill>
                  <a:srgbClr val="FFE5E5"/>
                </a:solidFill>
                <a:latin typeface="DM Sans" pitchFamily="34" charset="0"/>
                <a:ea typeface="DM Sans" pitchFamily="34" charset="-122"/>
                <a:cs typeface="DM Sans" pitchFamily="34" charset="-120"/>
              </a:rPr>
              <a:t>A bacterial infection that causes high fever, headache, and stomach pain, and can be fatal if left untreated.</a:t>
            </a:r>
            <a:endParaRPr lang="en-US" sz="1706"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75000"/>
            </a:srgbClr>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568643" y="836652"/>
            <a:ext cx="4812982" cy="534591"/>
          </a:xfrm>
          <a:prstGeom prst="rect">
            <a:avLst/>
          </a:prstGeom>
          <a:noFill/>
          <a:ln/>
        </p:spPr>
        <p:txBody>
          <a:bodyPr wrap="none" rtlCol="0" anchor="t"/>
          <a:lstStyle/>
          <a:p>
            <a:pPr marL="0" indent="0">
              <a:lnSpc>
                <a:spcPts val="4209"/>
              </a:lnSpc>
              <a:buNone/>
            </a:pPr>
            <a:r>
              <a:rPr lang="en-US" sz="3367" dirty="0">
                <a:solidFill>
                  <a:srgbClr val="FAEBEB"/>
                </a:solidFill>
                <a:latin typeface="Dela Gothic One" pitchFamily="34" charset="0"/>
                <a:ea typeface="Dela Gothic One" pitchFamily="34" charset="-122"/>
                <a:cs typeface="Dela Gothic One" pitchFamily="34" charset="-120"/>
              </a:rPr>
              <a:t>Economic Impacts</a:t>
            </a:r>
            <a:endParaRPr lang="en-US" sz="3367" dirty="0"/>
          </a:p>
        </p:txBody>
      </p:sp>
      <p:sp>
        <p:nvSpPr>
          <p:cNvPr id="6" name="Text 2"/>
          <p:cNvSpPr/>
          <p:nvPr/>
        </p:nvSpPr>
        <p:spPr>
          <a:xfrm>
            <a:off x="568643" y="1614964"/>
            <a:ext cx="8006715" cy="780098"/>
          </a:xfrm>
          <a:prstGeom prst="rect">
            <a:avLst/>
          </a:prstGeom>
          <a:noFill/>
          <a:ln/>
        </p:spPr>
        <p:txBody>
          <a:bodyPr wrap="square" rtlCol="0" anchor="t"/>
          <a:lstStyle/>
          <a:p>
            <a:pPr marL="0" indent="0">
              <a:lnSpc>
                <a:spcPts val="2047"/>
              </a:lnSpc>
              <a:buNone/>
            </a:pPr>
            <a:r>
              <a:rPr lang="en-US" sz="1280" dirty="0">
                <a:solidFill>
                  <a:srgbClr val="FFE5E5"/>
                </a:solidFill>
                <a:latin typeface="DM Sans" pitchFamily="34" charset="0"/>
                <a:ea typeface="DM Sans" pitchFamily="34" charset="-122"/>
                <a:cs typeface="DM Sans" pitchFamily="34" charset="-120"/>
              </a:rPr>
              <a:t>Access to clean water is essential for sustainable agriculture, which is a major source of income for many rural communities. Lack of clean water can lead to crop failure, reduced livestock production, and loss of livelihoods, perpetuating poverty and hindering economic development.</a:t>
            </a:r>
            <a:endParaRPr lang="en-US" sz="1280" dirty="0"/>
          </a:p>
        </p:txBody>
      </p:sp>
      <p:pic>
        <p:nvPicPr>
          <p:cNvPr id="7" name="Image 2" descr="preencoded.png"/>
          <p:cNvPicPr>
            <a:picLocks noChangeAspect="1"/>
          </p:cNvPicPr>
          <p:nvPr/>
        </p:nvPicPr>
        <p:blipFill>
          <a:blip r:embed="rId5"/>
          <a:stretch>
            <a:fillRect/>
          </a:stretch>
        </p:blipFill>
        <p:spPr>
          <a:xfrm>
            <a:off x="568643" y="2577822"/>
            <a:ext cx="406241" cy="406241"/>
          </a:xfrm>
          <a:prstGeom prst="rect">
            <a:avLst/>
          </a:prstGeom>
        </p:spPr>
      </p:pic>
      <p:sp>
        <p:nvSpPr>
          <p:cNvPr id="8" name="Text 3"/>
          <p:cNvSpPr/>
          <p:nvPr/>
        </p:nvSpPr>
        <p:spPr>
          <a:xfrm>
            <a:off x="568643" y="3146465"/>
            <a:ext cx="2731175" cy="267295"/>
          </a:xfrm>
          <a:prstGeom prst="rect">
            <a:avLst/>
          </a:prstGeom>
          <a:noFill/>
          <a:ln/>
        </p:spPr>
        <p:txBody>
          <a:bodyPr wrap="none" rtlCol="0" anchor="t"/>
          <a:lstStyle/>
          <a:p>
            <a:pPr marL="0" indent="0" algn="l">
              <a:lnSpc>
                <a:spcPts val="2104"/>
              </a:lnSpc>
              <a:buNone/>
            </a:pPr>
            <a:r>
              <a:rPr lang="en-US" sz="1684" dirty="0">
                <a:solidFill>
                  <a:srgbClr val="FFE5E5"/>
                </a:solidFill>
                <a:latin typeface="Dela Gothic One" pitchFamily="34" charset="0"/>
                <a:ea typeface="Dela Gothic One" pitchFamily="34" charset="-122"/>
                <a:cs typeface="Dela Gothic One" pitchFamily="34" charset="-120"/>
              </a:rPr>
              <a:t>Reduced Productivity</a:t>
            </a:r>
            <a:endParaRPr lang="en-US" sz="1684" dirty="0"/>
          </a:p>
        </p:txBody>
      </p:sp>
      <p:sp>
        <p:nvSpPr>
          <p:cNvPr id="9" name="Text 4"/>
          <p:cNvSpPr/>
          <p:nvPr/>
        </p:nvSpPr>
        <p:spPr>
          <a:xfrm>
            <a:off x="568643" y="3511153"/>
            <a:ext cx="8006715" cy="260033"/>
          </a:xfrm>
          <a:prstGeom prst="rect">
            <a:avLst/>
          </a:prstGeom>
          <a:noFill/>
          <a:ln/>
        </p:spPr>
        <p:txBody>
          <a:bodyPr wrap="none" rtlCol="0" anchor="t"/>
          <a:lstStyle/>
          <a:p>
            <a:pPr marL="0" indent="0" algn="l">
              <a:lnSpc>
                <a:spcPts val="2047"/>
              </a:lnSpc>
              <a:buNone/>
            </a:pPr>
            <a:r>
              <a:rPr lang="en-US" sz="1280" dirty="0">
                <a:solidFill>
                  <a:srgbClr val="FFE5E5"/>
                </a:solidFill>
                <a:latin typeface="DM Sans" pitchFamily="34" charset="0"/>
                <a:ea typeface="DM Sans" pitchFamily="34" charset="-122"/>
                <a:cs typeface="DM Sans" pitchFamily="34" charset="-120"/>
              </a:rPr>
              <a:t>Water scarcity limits agricultural production, leading to lower yields and reduced income.</a:t>
            </a:r>
            <a:endParaRPr lang="en-US" sz="1280" dirty="0"/>
          </a:p>
        </p:txBody>
      </p:sp>
      <p:pic>
        <p:nvPicPr>
          <p:cNvPr id="10" name="Image 3" descr="preencoded.png"/>
          <p:cNvPicPr>
            <a:picLocks noChangeAspect="1"/>
          </p:cNvPicPr>
          <p:nvPr/>
        </p:nvPicPr>
        <p:blipFill>
          <a:blip r:embed="rId6"/>
          <a:stretch>
            <a:fillRect/>
          </a:stretch>
        </p:blipFill>
        <p:spPr>
          <a:xfrm>
            <a:off x="568643" y="4258628"/>
            <a:ext cx="406241" cy="406241"/>
          </a:xfrm>
          <a:prstGeom prst="rect">
            <a:avLst/>
          </a:prstGeom>
        </p:spPr>
      </p:pic>
      <p:sp>
        <p:nvSpPr>
          <p:cNvPr id="11" name="Text 5"/>
          <p:cNvSpPr/>
          <p:nvPr/>
        </p:nvSpPr>
        <p:spPr>
          <a:xfrm>
            <a:off x="568643" y="4827270"/>
            <a:ext cx="2424232" cy="267295"/>
          </a:xfrm>
          <a:prstGeom prst="rect">
            <a:avLst/>
          </a:prstGeom>
          <a:noFill/>
          <a:ln/>
        </p:spPr>
        <p:txBody>
          <a:bodyPr wrap="none" rtlCol="0" anchor="t"/>
          <a:lstStyle/>
          <a:p>
            <a:pPr marL="0" indent="0" algn="l">
              <a:lnSpc>
                <a:spcPts val="2104"/>
              </a:lnSpc>
              <a:buNone/>
            </a:pPr>
            <a:r>
              <a:rPr lang="en-US" sz="1684" dirty="0">
                <a:solidFill>
                  <a:srgbClr val="FFE5E5"/>
                </a:solidFill>
                <a:latin typeface="Dela Gothic One" pitchFamily="34" charset="0"/>
                <a:ea typeface="Dela Gothic One" pitchFamily="34" charset="-122"/>
                <a:cs typeface="Dela Gothic One" pitchFamily="34" charset="-120"/>
              </a:rPr>
              <a:t>Loss of Livelihoods</a:t>
            </a:r>
            <a:endParaRPr lang="en-US" sz="1684" dirty="0"/>
          </a:p>
        </p:txBody>
      </p:sp>
      <p:sp>
        <p:nvSpPr>
          <p:cNvPr id="12" name="Text 6"/>
          <p:cNvSpPr/>
          <p:nvPr/>
        </p:nvSpPr>
        <p:spPr>
          <a:xfrm>
            <a:off x="568643" y="5191958"/>
            <a:ext cx="8006715" cy="260033"/>
          </a:xfrm>
          <a:prstGeom prst="rect">
            <a:avLst/>
          </a:prstGeom>
          <a:noFill/>
          <a:ln/>
        </p:spPr>
        <p:txBody>
          <a:bodyPr wrap="none" rtlCol="0" anchor="t"/>
          <a:lstStyle/>
          <a:p>
            <a:pPr marL="0" indent="0" algn="l">
              <a:lnSpc>
                <a:spcPts val="2047"/>
              </a:lnSpc>
              <a:buNone/>
            </a:pPr>
            <a:r>
              <a:rPr lang="en-US" sz="1280" dirty="0">
                <a:solidFill>
                  <a:srgbClr val="FFE5E5"/>
                </a:solidFill>
                <a:latin typeface="DM Sans" pitchFamily="34" charset="0"/>
                <a:ea typeface="DM Sans" pitchFamily="34" charset="-122"/>
                <a:cs typeface="DM Sans" pitchFamily="34" charset="-120"/>
              </a:rPr>
              <a:t>Farmers and other rural workers may lose their jobs and income due to lack of access to clean water.</a:t>
            </a:r>
            <a:endParaRPr lang="en-US" sz="1280" dirty="0"/>
          </a:p>
        </p:txBody>
      </p:sp>
      <p:pic>
        <p:nvPicPr>
          <p:cNvPr id="13" name="Image 4" descr="preencoded.png"/>
          <p:cNvPicPr>
            <a:picLocks noChangeAspect="1"/>
          </p:cNvPicPr>
          <p:nvPr/>
        </p:nvPicPr>
        <p:blipFill>
          <a:blip r:embed="rId7"/>
          <a:stretch>
            <a:fillRect/>
          </a:stretch>
        </p:blipFill>
        <p:spPr>
          <a:xfrm>
            <a:off x="568643" y="5939433"/>
            <a:ext cx="406241" cy="406241"/>
          </a:xfrm>
          <a:prstGeom prst="rect">
            <a:avLst/>
          </a:prstGeom>
        </p:spPr>
      </p:pic>
      <p:sp>
        <p:nvSpPr>
          <p:cNvPr id="14" name="Text 7"/>
          <p:cNvSpPr/>
          <p:nvPr/>
        </p:nvSpPr>
        <p:spPr>
          <a:xfrm>
            <a:off x="568643" y="6508075"/>
            <a:ext cx="3230166" cy="267295"/>
          </a:xfrm>
          <a:prstGeom prst="rect">
            <a:avLst/>
          </a:prstGeom>
          <a:noFill/>
          <a:ln/>
        </p:spPr>
        <p:txBody>
          <a:bodyPr wrap="none" rtlCol="0" anchor="t"/>
          <a:lstStyle/>
          <a:p>
            <a:pPr marL="0" indent="0" algn="l">
              <a:lnSpc>
                <a:spcPts val="2104"/>
              </a:lnSpc>
              <a:buNone/>
            </a:pPr>
            <a:r>
              <a:rPr lang="en-US" sz="1684" dirty="0">
                <a:solidFill>
                  <a:srgbClr val="FFE5E5"/>
                </a:solidFill>
                <a:latin typeface="Dela Gothic One" pitchFamily="34" charset="0"/>
                <a:ea typeface="Dela Gothic One" pitchFamily="34" charset="-122"/>
                <a:cs typeface="Dela Gothic One" pitchFamily="34" charset="-120"/>
              </a:rPr>
              <a:t>Limited Economic Growth</a:t>
            </a:r>
            <a:endParaRPr lang="en-US" sz="1684" dirty="0"/>
          </a:p>
        </p:txBody>
      </p:sp>
      <p:sp>
        <p:nvSpPr>
          <p:cNvPr id="15" name="Text 8"/>
          <p:cNvSpPr/>
          <p:nvPr/>
        </p:nvSpPr>
        <p:spPr>
          <a:xfrm>
            <a:off x="568643" y="6872764"/>
            <a:ext cx="8006715" cy="520065"/>
          </a:xfrm>
          <a:prstGeom prst="rect">
            <a:avLst/>
          </a:prstGeom>
          <a:noFill/>
          <a:ln/>
        </p:spPr>
        <p:txBody>
          <a:bodyPr wrap="square" rtlCol="0" anchor="t"/>
          <a:lstStyle/>
          <a:p>
            <a:pPr marL="0" indent="0" algn="l">
              <a:lnSpc>
                <a:spcPts val="2047"/>
              </a:lnSpc>
              <a:buNone/>
            </a:pPr>
            <a:r>
              <a:rPr lang="en-US" sz="1280" dirty="0">
                <a:solidFill>
                  <a:srgbClr val="FFE5E5"/>
                </a:solidFill>
                <a:latin typeface="DM Sans" pitchFamily="34" charset="0"/>
                <a:ea typeface="DM Sans" pitchFamily="34" charset="-122"/>
                <a:cs typeface="DM Sans" pitchFamily="34" charset="-120"/>
              </a:rPr>
              <a:t>Water scarcity hinders economic growth and development in rural areas, perpetuating poverty and inequality.</a:t>
            </a:r>
            <a:endParaRPr lang="en-US" sz="128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TotalTime>
  <Words>978</Words>
  <Application>Microsoft Office PowerPoint</Application>
  <PresentationFormat>Custom</PresentationFormat>
  <Paragraphs>95</Paragraphs>
  <Slides>10</Slides>
  <Notes>10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Arial</vt:lpstr>
      <vt:lpstr>Dela Gothic One</vt:lpstr>
      <vt:lpstr>DM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Harry_Porter</cp:lastModifiedBy>
  <cp:revision>4</cp:revision>
  <dcterms:created xsi:type="dcterms:W3CDTF">2024-08-14T03:16:22Z</dcterms:created>
  <dcterms:modified xsi:type="dcterms:W3CDTF">2024-08-14T03:27:53Z</dcterms:modified>
</cp:coreProperties>
</file>